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tags/tag1.xml" ContentType="application/vnd.openxmlformats-officedocument.presentationml.tags+xml"/>
  <Override PartName="/ppt/slides/slide33.xml" ContentType="application/vnd.openxmlformats-officedocument.presentationml.slide+xml"/>
  <Default Extension="bin" ContentType="application/vnd.openxmlformats-officedocument.presentationml.printerSettings"/>
  <Override PartName="/ppt/diagrams/colors2.xml" ContentType="application/vnd.openxmlformats-officedocument.drawingml.diagramColors+xml"/>
  <Override PartName="/customXml/itemProps1.xml" ContentType="application/vnd.openxmlformats-officedocument.customXmlProperties+xml"/>
  <Override PartName="/ppt/embeddings/oleObject5.bin" ContentType="application/vnd.openxmlformats-officedocument.oleObject"/>
  <Override PartName="/ppt/slideLayouts/slideLayout17.xml" ContentType="application/vnd.openxmlformats-officedocument.presentationml.slideLayout+xml"/>
  <Override PartName="/ppt/notesSlides/notesSlide13.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tags/tag5.xml" ContentType="application/vnd.openxmlformats-officedocument.presentationml.tags+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6.xml" ContentType="application/vnd.openxmlformats-officedocument.presentationml.notesSlide+xml"/>
  <Override PartName="/ppt/diagrams/data2.xml" ContentType="application/vnd.openxmlformats-officedocument.drawingml.diagramData+xml"/>
  <Override PartName="/ppt/diagrams/quickStyle1.xml" ContentType="application/vnd.openxmlformats-officedocument.drawingml.diagramStyl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Default Extension="gif" ContentType="image/gif"/>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8.xml" ContentType="application/vnd.openxmlformats-officedocument.presentationml.notesSlide+xml"/>
  <Override PartName="/ppt/embeddings/oleObject2.bin" ContentType="application/vnd.openxmlformats-officedocument.oleObject"/>
  <Override PartName="/ppt/slideLayouts/slideLayout14.xml" ContentType="application/vnd.openxmlformats-officedocument.presentationml.slideLayout+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tags/tag2.xml" ContentType="application/vnd.openxmlformats-officedocument.presentationml.tags+xml"/>
  <Override PartName="/ppt/slides/slide20.xml" ContentType="application/vnd.openxmlformats-officedocument.presentationml.slide+xml"/>
  <Override PartName="/customXml/itemProps2.xml" ContentType="application/vnd.openxmlformats-officedocument.customXmlProperties+xml"/>
  <Override PartName="/ppt/slideLayouts/slideLayout18.xml" ContentType="application/vnd.openxmlformats-officedocument.presentationml.slideLayout+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handoutMasters/handoutMaster1.xml" ContentType="application/vnd.openxmlformats-officedocument.presentationml.handoutMaster+xml"/>
  <Override PartName="/ppt/slideLayouts/slideLayout11.xml" ContentType="application/vnd.openxmlformats-officedocument.presentationml.slideLayout+xml"/>
  <Override PartName="/ppt/diagrams/layout2.xml" ContentType="application/vnd.openxmlformats-officedocument.drawingml.diagramLayout+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diagrams/quickStyle2.xml" ContentType="application/vnd.openxmlformats-officedocument.drawingml.diagramStyle+xml"/>
  <Default Extension="vml" ContentType="application/vnd.openxmlformats-officedocument.vmlDrawing"/>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9.xml" ContentType="application/vnd.openxmlformats-officedocument.presentationml.notesSlide+xml"/>
  <Override PartName="/ppt/embeddings/oleObject3.bin" ContentType="application/vnd.openxmlformats-officedocument.oleObject"/>
  <Override PartName="/ppt/slideLayouts/slideLayout15.xml" ContentType="application/vnd.openxmlformats-officedocument.presentationml.slideLayout+xml"/>
  <Default Extension="emf" ContentType="image/x-emf"/>
  <Override PartName="/ppt/notesSlides/notesSlide11.xml" ContentType="application/vnd.openxmlformats-officedocument.presentationml.notesSlide+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tags/tag3.xml" ContentType="application/vnd.openxmlformats-officedocument.presentationml.tags+xml"/>
  <Override PartName="/ppt/slides/slide21.xml" ContentType="application/vnd.openxmlformats-officedocument.presentationml.slide+xml"/>
  <Override PartName="/ppt/slides/slide40.xml" ContentType="application/vnd.openxmlformats-officedocument.presentationml.slide+xml"/>
  <Override PartName="/customXml/itemProps3.xml" ContentType="application/vnd.openxmlformats-officedocument.customXmlProperties+xml"/>
  <Override PartName="/ppt/slideLayouts/slideLayout19.xml" ContentType="application/vnd.openxmlformats-officedocument.presentationml.slideLayout+xml"/>
  <Override PartName="/ppt/diagrams/drawing1.xml" ContentType="application/vnd.ms-office.drawingml.diagramDrawing+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diagrams/colors1.xml" ContentType="application/vnd.openxmlformats-officedocument.drawingml.diagramColors+xml"/>
  <Override PartName="/ppt/slides/slide51.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embeddings/oleObject4.bin" ContentType="application/vnd.openxmlformats-officedocument.oleObject"/>
  <Override PartName="/ppt/viewProps.xml" ContentType="application/vnd.openxmlformats-officedocument.presentationml.viewProps+xml"/>
  <Override PartName="/ppt/slideLayouts/slideLayout16.xml" ContentType="application/vnd.openxmlformats-officedocument.presentationml.slideLayout+xml"/>
  <Override PartName="/ppt/slides/slide29.xml" ContentType="application/vnd.openxmlformats-officedocument.presentationml.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docProps/app.xml" ContentType="application/vnd.openxmlformats-officedocument.extended-properties+xml"/>
  <Override PartName="/ppt/notesSlides/notesSlide12.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tags/tag4.xml" ContentType="application/vnd.openxmlformats-officedocument.presentationml.tags+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diagrams/drawing2.xml" ContentType="application/vnd.ms-office.drawingml.diagramDrawing+xml"/>
  <Override PartName="/ppt/notesSlides/notesSlide5.xml" ContentType="application/vnd.openxmlformats-officedocument.presentationml.notesSlide+xml"/>
  <Override PartName="/ppt/diagrams/data1.xml" ContentType="application/vnd.openxmlformats-officedocument.drawingml.diagramData+xml"/>
  <Override PartName="/ppt/slides/slide59.xml" ContentType="application/vnd.openxmlformats-officedocument.presentationml.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embeddings/oleObject1.bin" ContentType="application/vnd.openxmlformats-officedocument.oleObject"/>
  <Override PartName="/ppt/slideLayouts/slideLayout13.xml" ContentType="application/vnd.openxmlformats-officedocument.presentationml.slideLayout+xml"/>
  <Override PartName="/docProps/custom.xml" ContentType="application/vnd.openxmlformats-officedocument.custom-properties+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81" r:id="rId4"/>
  </p:sldMasterIdLst>
  <p:notesMasterIdLst>
    <p:notesMasterId r:id="rId66"/>
  </p:notesMasterIdLst>
  <p:handoutMasterIdLst>
    <p:handoutMasterId r:id="rId67"/>
  </p:handoutMasterIdLst>
  <p:sldIdLst>
    <p:sldId id="340" r:id="rId5"/>
    <p:sldId id="473" r:id="rId6"/>
    <p:sldId id="474" r:id="rId7"/>
    <p:sldId id="343" r:id="rId8"/>
    <p:sldId id="437" r:id="rId9"/>
    <p:sldId id="438" r:id="rId10"/>
    <p:sldId id="440" r:id="rId11"/>
    <p:sldId id="411" r:id="rId12"/>
    <p:sldId id="412" r:id="rId13"/>
    <p:sldId id="470" r:id="rId14"/>
    <p:sldId id="471" r:id="rId15"/>
    <p:sldId id="360" r:id="rId16"/>
    <p:sldId id="472" r:id="rId17"/>
    <p:sldId id="419" r:id="rId18"/>
    <p:sldId id="420" r:id="rId19"/>
    <p:sldId id="352" r:id="rId20"/>
    <p:sldId id="433" r:id="rId21"/>
    <p:sldId id="434" r:id="rId22"/>
    <p:sldId id="463" r:id="rId23"/>
    <p:sldId id="464" r:id="rId24"/>
    <p:sldId id="465" r:id="rId25"/>
    <p:sldId id="466" r:id="rId26"/>
    <p:sldId id="467" r:id="rId27"/>
    <p:sldId id="468" r:id="rId28"/>
    <p:sldId id="469" r:id="rId29"/>
    <p:sldId id="408" r:id="rId30"/>
    <p:sldId id="409" r:id="rId31"/>
    <p:sldId id="421" r:id="rId32"/>
    <p:sldId id="445" r:id="rId33"/>
    <p:sldId id="446" r:id="rId34"/>
    <p:sldId id="447" r:id="rId35"/>
    <p:sldId id="449" r:id="rId36"/>
    <p:sldId id="450" r:id="rId37"/>
    <p:sldId id="462" r:id="rId38"/>
    <p:sldId id="439" r:id="rId39"/>
    <p:sldId id="443" r:id="rId40"/>
    <p:sldId id="454" r:id="rId41"/>
    <p:sldId id="455" r:id="rId42"/>
    <p:sldId id="461" r:id="rId43"/>
    <p:sldId id="422" r:id="rId44"/>
    <p:sldId id="441" r:id="rId45"/>
    <p:sldId id="442" r:id="rId46"/>
    <p:sldId id="456" r:id="rId47"/>
    <p:sldId id="460" r:id="rId48"/>
    <p:sldId id="423" r:id="rId49"/>
    <p:sldId id="426" r:id="rId50"/>
    <p:sldId id="427" r:id="rId51"/>
    <p:sldId id="428" r:id="rId52"/>
    <p:sldId id="429" r:id="rId53"/>
    <p:sldId id="430" r:id="rId54"/>
    <p:sldId id="431" r:id="rId55"/>
    <p:sldId id="424" r:id="rId56"/>
    <p:sldId id="425" r:id="rId57"/>
    <p:sldId id="417" r:id="rId58"/>
    <p:sldId id="418" r:id="rId59"/>
    <p:sldId id="435" r:id="rId60"/>
    <p:sldId id="458" r:id="rId61"/>
    <p:sldId id="451" r:id="rId62"/>
    <p:sldId id="452" r:id="rId63"/>
    <p:sldId id="453" r:id="rId64"/>
    <p:sldId id="402" r:id="rId65"/>
  </p:sldIdLst>
  <p:sldSz cx="12188825" cy="6858000"/>
  <p:notesSz cx="6858000" cy="9144000"/>
  <p:custDataLst>
    <p:tags r:id="rId6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 xmlns:p="http://schemas.openxmlformats.org/presentationml/2006/main" xmlns:r="http://schemas.openxmlformats.org/officeDocument/2006/relationships" xmlns:a="http://schemas.openxmlformats.org/drawingml/2006/main">
        <p15:guide id="1" pos="3839" userDrawn="1">
          <p15:clr>
            <a:srgbClr val="A4A3A4"/>
          </p15:clr>
        </p15:guide>
        <p15:guide id="2" orient="horz" pos="2160" userDrawn="1">
          <p15:clr>
            <a:srgbClr val="A4A3A4"/>
          </p15:clr>
        </p15:guide>
      </p15:sldGuideLst>
    </p:ext>
    <p:ext uri="{2D200454-40CA-4A62-9FC3-DE9A4176ACB9}">
      <p15:notesGuideLst xmlns:mc="http://schemas.openxmlformats.org/markup-compatibility/2006" xmlns:mv="urn:schemas-microsoft-com:mac:vml" xmlns:p15="http://schemas.microsoft.com/office/powerpoint/2012/main" xmlns="" xmlns:p="http://schemas.openxmlformats.org/presentationml/2006/main" xmlns:r="http://schemas.openxmlformats.org/officeDocument/2006/relationships" xmlns:a="http://schemas.openxmlformats.org/drawingml/2006/main"/>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mc="http://schemas.openxmlformats.org/markup-compatibility/2006" xmlns:mv="urn:schemas-microsoft-com:mac:vml" xmlns:p15="http://schemas.microsoft.com/office/powerpoint/2012/main" xmlns="" xmlns:p="http://schemas.openxmlformats.org/presentationml/2006/main" xmlns:r="http://schemas.openxmlformats.org/officeDocument/2006/relationships" xmlns:a="http://schemas.openxmlformats.org/drawingml/2006/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1736" autoAdjust="0"/>
    <p:restoredTop sz="95255" autoAdjust="0"/>
  </p:normalViewPr>
  <p:slideViewPr>
    <p:cSldViewPr showGuides="1">
      <p:cViewPr varScale="1">
        <p:scale>
          <a:sx n="91" d="100"/>
          <a:sy n="91" d="100"/>
        </p:scale>
        <p:origin x="-136" y="-368"/>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8" d="100"/>
          <a:sy n="88" d="100"/>
        </p:scale>
        <p:origin x="2034" y="84"/>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notesMaster" Target="notesMasters/notesMaster1.xml"/><Relationship Id="rId67" Type="http://schemas.openxmlformats.org/officeDocument/2006/relationships/handoutMaster" Target="handoutMasters/handoutMaster1.xml"/><Relationship Id="rId68" Type="http://schemas.openxmlformats.org/officeDocument/2006/relationships/printerSettings" Target="printerSettings/printerSettings1.bin"/><Relationship Id="rId69" Type="http://schemas.openxmlformats.org/officeDocument/2006/relationships/tags" Target="tags/tag1.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73" Type="http://schemas.openxmlformats.org/officeDocument/2006/relationships/tableStyles" Target="tableStyles.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450286-B689-E04A-ABB6-B59E19CE1DD6}" type="doc">
      <dgm:prSet loTypeId="urn:microsoft.com/office/officeart/2005/8/layout/hProcess4" loCatId="process" qsTypeId="urn:microsoft.com/office/officeart/2005/8/quickstyle/simple4" qsCatId="simple" csTypeId="urn:microsoft.com/office/officeart/2005/8/colors/accent1_2" csCatId="accent1" phldr="1"/>
      <dgm:spPr/>
      <dgm:t>
        <a:bodyPr/>
        <a:lstStyle/>
        <a:p>
          <a:endParaRPr lang="en-US"/>
        </a:p>
      </dgm:t>
    </dgm:pt>
    <dgm:pt modelId="{164EC2AD-D866-BD4D-ACC9-3B7AA69989E4}">
      <dgm:prSet phldrT="[Text]"/>
      <dgm:spPr>
        <a:xfrm>
          <a:off x="1457507" y="3261652"/>
          <a:ext cx="2145382" cy="853147"/>
        </a:xfr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r>
            <a:rPr lang="en-US" dirty="0" smtClean="0">
              <a:solidFill>
                <a:sysClr val="window" lastClr="FFFFFF"/>
              </a:solidFill>
              <a:latin typeface="Cambria"/>
              <a:ea typeface="+mn-ea"/>
              <a:cs typeface="+mn-cs"/>
            </a:rPr>
            <a:t>Sexual Minority Stress</a:t>
          </a:r>
          <a:endParaRPr lang="en-US" dirty="0">
            <a:solidFill>
              <a:sysClr val="window" lastClr="FFFFFF"/>
            </a:solidFill>
            <a:latin typeface="Cambria"/>
            <a:ea typeface="+mn-ea"/>
            <a:cs typeface="+mn-cs"/>
          </a:endParaRPr>
        </a:p>
      </dgm:t>
    </dgm:pt>
    <dgm:pt modelId="{107FCF7E-A5D8-544A-8A0F-455555FB8113}" type="parTrans" cxnId="{229AC2A3-C0DF-D145-B7E5-B3AEE3D27828}">
      <dgm:prSet/>
      <dgm:spPr/>
      <dgm:t>
        <a:bodyPr/>
        <a:lstStyle/>
        <a:p>
          <a:endParaRPr lang="en-US"/>
        </a:p>
      </dgm:t>
    </dgm:pt>
    <dgm:pt modelId="{2E83C8CE-FF19-9840-9297-773171EBDFD0}" type="sibTrans" cxnId="{229AC2A3-C0DF-D145-B7E5-B3AEE3D27828}">
      <dgm:prSet/>
      <dgm:spPr>
        <a:xfrm>
          <a:off x="2782588" y="1975027"/>
          <a:ext cx="2229540" cy="2229540"/>
        </a:xfrm>
        <a:gradFill rotWithShape="0">
          <a:gsLst>
            <a:gs pos="0">
              <a:srgbClr val="4F81BD">
                <a:tint val="60000"/>
                <a:hueOff val="0"/>
                <a:satOff val="0"/>
                <a:lumOff val="0"/>
                <a:alphaOff val="0"/>
                <a:tint val="100000"/>
                <a:shade val="100000"/>
                <a:satMod val="130000"/>
              </a:srgbClr>
            </a:gs>
            <a:gs pos="100000">
              <a:srgbClr val="4F81BD">
                <a:tint val="6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1DE97140-5469-1B49-AF45-F3411E492DAC}">
      <dgm:prSet phldrT="[Text]" custT="1"/>
      <dgm:spPr>
        <a:xfrm>
          <a:off x="0" y="-11203"/>
          <a:ext cx="2761686" cy="4137206"/>
        </a:xfr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gm:spPr>
      <dgm:t>
        <a:bodyPr/>
        <a:lstStyle/>
        <a:p>
          <a:r>
            <a:rPr lang="en-US" sz="1600" b="1" dirty="0" smtClean="0">
              <a:solidFill>
                <a:sysClr val="windowText" lastClr="000000">
                  <a:hueOff val="0"/>
                  <a:satOff val="0"/>
                  <a:lumOff val="0"/>
                  <a:alphaOff val="0"/>
                </a:sysClr>
              </a:solidFill>
              <a:latin typeface="Cambria"/>
              <a:ea typeface="+mn-ea"/>
              <a:cs typeface="+mn-cs"/>
            </a:rPr>
            <a:t>Internalized Homophobia</a:t>
          </a:r>
          <a:r>
            <a:rPr lang="en-US" sz="1600" dirty="0" smtClean="0">
              <a:solidFill>
                <a:sysClr val="windowText" lastClr="000000">
                  <a:hueOff val="0"/>
                  <a:satOff val="0"/>
                  <a:lumOff val="0"/>
                  <a:alphaOff val="0"/>
                </a:sysClr>
              </a:solidFill>
              <a:latin typeface="Cambria"/>
              <a:ea typeface="+mn-ea"/>
              <a:cs typeface="+mn-cs"/>
            </a:rPr>
            <a:t> – “I wish that I were straight”</a:t>
          </a:r>
          <a:endParaRPr lang="en-US" sz="1600" dirty="0">
            <a:solidFill>
              <a:sysClr val="windowText" lastClr="000000">
                <a:hueOff val="0"/>
                <a:satOff val="0"/>
                <a:lumOff val="0"/>
                <a:alphaOff val="0"/>
              </a:sysClr>
            </a:solidFill>
            <a:latin typeface="Cambria"/>
            <a:ea typeface="+mn-ea"/>
            <a:cs typeface="+mn-cs"/>
          </a:endParaRPr>
        </a:p>
      </dgm:t>
    </dgm:pt>
    <dgm:pt modelId="{B753CB0C-8A96-3C41-BE63-88885EB69222}" type="parTrans" cxnId="{F6B904E3-FB4D-6440-A463-74C468C53087}">
      <dgm:prSet/>
      <dgm:spPr/>
      <dgm:t>
        <a:bodyPr/>
        <a:lstStyle/>
        <a:p>
          <a:endParaRPr lang="en-US"/>
        </a:p>
      </dgm:t>
    </dgm:pt>
    <dgm:pt modelId="{7CFBED58-6473-8549-8AA6-B19FA8A02CE9}" type="sibTrans" cxnId="{F6B904E3-FB4D-6440-A463-74C468C53087}">
      <dgm:prSet/>
      <dgm:spPr/>
      <dgm:t>
        <a:bodyPr/>
        <a:lstStyle/>
        <a:p>
          <a:endParaRPr lang="en-US"/>
        </a:p>
      </dgm:t>
    </dgm:pt>
    <dgm:pt modelId="{10CA8757-DD8E-7E48-B6E2-AA74395ED294}">
      <dgm:prSet phldrT="[Text]"/>
      <dgm:spPr>
        <a:xfrm>
          <a:off x="3778718" y="348615"/>
          <a:ext cx="2145382" cy="853147"/>
        </a:xfr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r>
            <a:rPr lang="en-US" dirty="0" smtClean="0">
              <a:solidFill>
                <a:sysClr val="window" lastClr="FFFFFF"/>
              </a:solidFill>
              <a:latin typeface="Cambria"/>
              <a:ea typeface="+mn-ea"/>
              <a:cs typeface="+mn-cs"/>
            </a:rPr>
            <a:t>Emotion Dysregulation</a:t>
          </a:r>
          <a:endParaRPr lang="en-US" dirty="0">
            <a:solidFill>
              <a:sysClr val="window" lastClr="FFFFFF"/>
            </a:solidFill>
            <a:latin typeface="Cambria"/>
            <a:ea typeface="+mn-ea"/>
            <a:cs typeface="+mn-cs"/>
          </a:endParaRPr>
        </a:p>
      </dgm:t>
    </dgm:pt>
    <dgm:pt modelId="{8A676BB9-AD94-174B-9965-181253158732}" type="parTrans" cxnId="{02C6B790-6CAB-A94A-ADD4-434C53DB3D74}">
      <dgm:prSet/>
      <dgm:spPr/>
      <dgm:t>
        <a:bodyPr/>
        <a:lstStyle/>
        <a:p>
          <a:endParaRPr lang="en-US"/>
        </a:p>
      </dgm:t>
    </dgm:pt>
    <dgm:pt modelId="{3D953558-9A08-B944-B6EB-E31C6B09B207}" type="sibTrans" cxnId="{02C6B790-6CAB-A94A-ADD4-434C53DB3D74}">
      <dgm:prSet/>
      <dgm:spPr>
        <a:xfrm>
          <a:off x="4608477" y="-612448"/>
          <a:ext cx="3184583" cy="3184583"/>
        </a:xfrm>
        <a:gradFill rotWithShape="0">
          <a:gsLst>
            <a:gs pos="0">
              <a:srgbClr val="4F81BD">
                <a:tint val="60000"/>
                <a:hueOff val="0"/>
                <a:satOff val="0"/>
                <a:lumOff val="0"/>
                <a:alphaOff val="0"/>
                <a:tint val="100000"/>
                <a:shade val="100000"/>
                <a:satMod val="130000"/>
              </a:srgbClr>
            </a:gs>
            <a:gs pos="100000">
              <a:srgbClr val="4F81BD">
                <a:tint val="6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6747B403-6225-8848-A543-D6CAFB47F103}">
      <dgm:prSet phldrT="[Text]"/>
      <dgm:spPr>
        <a:xfrm>
          <a:off x="6846972" y="2487364"/>
          <a:ext cx="2145382" cy="853147"/>
        </a:xfr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r>
            <a:rPr lang="en-US" b="1" u="none" dirty="0" smtClean="0">
              <a:solidFill>
                <a:sysClr val="window" lastClr="FFFFFF"/>
              </a:solidFill>
              <a:latin typeface="Cambria"/>
              <a:ea typeface="+mn-ea"/>
              <a:cs typeface="+mn-cs"/>
            </a:rPr>
            <a:t>Psychological </a:t>
          </a:r>
        </a:p>
        <a:p>
          <a:r>
            <a:rPr lang="en-US" b="1" u="none" dirty="0" smtClean="0">
              <a:solidFill>
                <a:sysClr val="window" lastClr="FFFFFF"/>
              </a:solidFill>
              <a:latin typeface="Cambria"/>
              <a:ea typeface="+mn-ea"/>
              <a:cs typeface="+mn-cs"/>
            </a:rPr>
            <a:t>Distress</a:t>
          </a:r>
          <a:endParaRPr lang="en-US" u="none" dirty="0">
            <a:solidFill>
              <a:sysClr val="window" lastClr="FFFFFF"/>
            </a:solidFill>
            <a:latin typeface="Cambria"/>
            <a:ea typeface="+mn-ea"/>
            <a:cs typeface="+mn-cs"/>
          </a:endParaRPr>
        </a:p>
      </dgm:t>
    </dgm:pt>
    <dgm:pt modelId="{0E968D23-F960-2F4B-B7F7-222066C05FFE}" type="parTrans" cxnId="{91EA2C84-E36F-D34F-A694-1B848D64CF11}">
      <dgm:prSet/>
      <dgm:spPr/>
      <dgm:t>
        <a:bodyPr/>
        <a:lstStyle/>
        <a:p>
          <a:endParaRPr lang="en-US"/>
        </a:p>
      </dgm:t>
    </dgm:pt>
    <dgm:pt modelId="{F5A6C12D-5018-8D44-B891-E79BF49430B9}" type="sibTrans" cxnId="{91EA2C84-E36F-D34F-A694-1B848D64CF11}">
      <dgm:prSet/>
      <dgm:spPr/>
      <dgm:t>
        <a:bodyPr/>
        <a:lstStyle/>
        <a:p>
          <a:endParaRPr lang="en-US"/>
        </a:p>
      </dgm:t>
    </dgm:pt>
    <dgm:pt modelId="{83DE1A81-08F1-FB4A-AA68-AE96940E104C}">
      <dgm:prSet phldrT="[Text]" custT="1"/>
      <dgm:spPr>
        <a:xfrm>
          <a:off x="6482123" y="246343"/>
          <a:ext cx="2413555" cy="2649274"/>
        </a:xfr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gm:spPr>
      <dgm:t>
        <a:bodyPr/>
        <a:lstStyle/>
        <a:p>
          <a:r>
            <a:rPr lang="en-US" sz="1600" b="1" i="1" dirty="0" smtClean="0">
              <a:solidFill>
                <a:sysClr val="windowText" lastClr="000000">
                  <a:hueOff val="0"/>
                  <a:satOff val="0"/>
                  <a:lumOff val="0"/>
                  <a:alphaOff val="0"/>
                </a:sysClr>
              </a:solidFill>
              <a:latin typeface="Cambria"/>
              <a:ea typeface="+mn-ea"/>
              <a:cs typeface="+mn-cs"/>
            </a:rPr>
            <a:t>Depression</a:t>
          </a:r>
          <a:endParaRPr lang="en-US" sz="1600" b="1" i="1" dirty="0">
            <a:solidFill>
              <a:sysClr val="windowText" lastClr="000000">
                <a:hueOff val="0"/>
                <a:satOff val="0"/>
                <a:lumOff val="0"/>
                <a:alphaOff val="0"/>
              </a:sysClr>
            </a:solidFill>
            <a:latin typeface="Cambria"/>
            <a:ea typeface="+mn-ea"/>
            <a:cs typeface="+mn-cs"/>
          </a:endParaRPr>
        </a:p>
      </dgm:t>
    </dgm:pt>
    <dgm:pt modelId="{877CE393-F57C-A247-B2AF-513293994D0E}" type="parTrans" cxnId="{E1B4E08F-D68B-CA4B-981B-CC6E614971AE}">
      <dgm:prSet/>
      <dgm:spPr/>
      <dgm:t>
        <a:bodyPr/>
        <a:lstStyle/>
        <a:p>
          <a:endParaRPr lang="en-US"/>
        </a:p>
      </dgm:t>
    </dgm:pt>
    <dgm:pt modelId="{7A3A0679-ECC9-1F4D-A5D0-881F1D50E4B0}" type="sibTrans" cxnId="{E1B4E08F-D68B-CA4B-981B-CC6E614971AE}">
      <dgm:prSet/>
      <dgm:spPr/>
      <dgm:t>
        <a:bodyPr/>
        <a:lstStyle/>
        <a:p>
          <a:endParaRPr lang="en-US"/>
        </a:p>
      </dgm:t>
    </dgm:pt>
    <dgm:pt modelId="{416B6241-D623-1D4D-B7A9-4A2414F156F5}">
      <dgm:prSet custT="1"/>
      <dgm:spPr>
        <a:xfrm>
          <a:off x="0" y="-11203"/>
          <a:ext cx="2761686" cy="4137206"/>
        </a:xfr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gm:spPr>
      <dgm:t>
        <a:bodyPr/>
        <a:lstStyle/>
        <a:p>
          <a:r>
            <a:rPr lang="en-US" sz="1600" b="1" i="1" dirty="0" smtClean="0">
              <a:solidFill>
                <a:sysClr val="windowText" lastClr="000000">
                  <a:hueOff val="0"/>
                  <a:satOff val="0"/>
                  <a:lumOff val="0"/>
                  <a:alphaOff val="0"/>
                </a:sysClr>
              </a:solidFill>
              <a:latin typeface="Cambria"/>
              <a:ea typeface="+mn-ea"/>
              <a:cs typeface="+mn-cs"/>
            </a:rPr>
            <a:t>Stigma</a:t>
          </a:r>
          <a:r>
            <a:rPr lang="en-US" sz="1600" dirty="0" smtClean="0">
              <a:solidFill>
                <a:sysClr val="windowText" lastClr="000000">
                  <a:hueOff val="0"/>
                  <a:satOff val="0"/>
                  <a:lumOff val="0"/>
                  <a:alphaOff val="0"/>
                </a:sysClr>
              </a:solidFill>
              <a:latin typeface="Cambria"/>
              <a:ea typeface="+mn-ea"/>
              <a:cs typeface="+mn-cs"/>
            </a:rPr>
            <a:t> – “Other people think being gay makes me immoral”</a:t>
          </a:r>
          <a:endParaRPr lang="fr-FR" sz="1600" dirty="0">
            <a:solidFill>
              <a:sysClr val="windowText" lastClr="000000">
                <a:hueOff val="0"/>
                <a:satOff val="0"/>
                <a:lumOff val="0"/>
                <a:alphaOff val="0"/>
              </a:sysClr>
            </a:solidFill>
            <a:latin typeface="Cambria"/>
            <a:ea typeface="+mn-ea"/>
            <a:cs typeface="+mn-cs"/>
          </a:endParaRPr>
        </a:p>
      </dgm:t>
    </dgm:pt>
    <dgm:pt modelId="{A781B126-DBE2-2E4D-8AF5-CFFDFDDCD29A}" type="parTrans" cxnId="{0D339823-2AE9-D849-96F7-B38A01394149}">
      <dgm:prSet/>
      <dgm:spPr/>
      <dgm:t>
        <a:bodyPr/>
        <a:lstStyle/>
        <a:p>
          <a:endParaRPr lang="en-US"/>
        </a:p>
      </dgm:t>
    </dgm:pt>
    <dgm:pt modelId="{E06E04C3-CB7F-954B-B781-A5D1A0A0835E}" type="sibTrans" cxnId="{0D339823-2AE9-D849-96F7-B38A01394149}">
      <dgm:prSet/>
      <dgm:spPr/>
      <dgm:t>
        <a:bodyPr/>
        <a:lstStyle/>
        <a:p>
          <a:endParaRPr lang="en-US"/>
        </a:p>
      </dgm:t>
    </dgm:pt>
    <dgm:pt modelId="{294456CA-9CC5-0848-B726-FFDCFDB58AC4}">
      <dgm:prSet custT="1"/>
      <dgm:spPr>
        <a:xfrm>
          <a:off x="0" y="-11203"/>
          <a:ext cx="2761686" cy="4137206"/>
        </a:xfr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gm:spPr>
      <dgm:t>
        <a:bodyPr/>
        <a:lstStyle/>
        <a:p>
          <a:r>
            <a:rPr lang="en-US" sz="1600" b="1" i="1" dirty="0" smtClean="0">
              <a:solidFill>
                <a:sysClr val="windowText" lastClr="000000">
                  <a:hueOff val="0"/>
                  <a:satOff val="0"/>
                  <a:lumOff val="0"/>
                  <a:alphaOff val="0"/>
                </a:sysClr>
              </a:solidFill>
              <a:latin typeface="Cambria"/>
              <a:ea typeface="+mn-ea"/>
              <a:cs typeface="+mn-cs"/>
            </a:rPr>
            <a:t>Concealment</a:t>
          </a:r>
          <a:r>
            <a:rPr lang="en-US" sz="1600" dirty="0" smtClean="0">
              <a:solidFill>
                <a:sysClr val="windowText" lastClr="000000">
                  <a:hueOff val="0"/>
                  <a:satOff val="0"/>
                  <a:lumOff val="0"/>
                  <a:alphaOff val="0"/>
                </a:sysClr>
              </a:solidFill>
              <a:latin typeface="Cambria"/>
              <a:ea typeface="+mn-ea"/>
              <a:cs typeface="+mn-cs"/>
            </a:rPr>
            <a:t> – “No one can find out I’m gay, or I wouldn’t be able to live my life”</a:t>
          </a:r>
          <a:endParaRPr lang="fr-FR" sz="1600" dirty="0">
            <a:solidFill>
              <a:sysClr val="windowText" lastClr="000000">
                <a:hueOff val="0"/>
                <a:satOff val="0"/>
                <a:lumOff val="0"/>
                <a:alphaOff val="0"/>
              </a:sysClr>
            </a:solidFill>
            <a:latin typeface="Cambria"/>
            <a:ea typeface="+mn-ea"/>
            <a:cs typeface="+mn-cs"/>
          </a:endParaRPr>
        </a:p>
      </dgm:t>
    </dgm:pt>
    <dgm:pt modelId="{EB9D5FB6-C004-634C-B525-4EEE71311908}" type="parTrans" cxnId="{A412E3F5-ADB3-8446-A42B-DA404F1D8C98}">
      <dgm:prSet/>
      <dgm:spPr/>
      <dgm:t>
        <a:bodyPr/>
        <a:lstStyle/>
        <a:p>
          <a:endParaRPr lang="en-US"/>
        </a:p>
      </dgm:t>
    </dgm:pt>
    <dgm:pt modelId="{92BA439D-E9AE-F741-B321-9B9A50769954}" type="sibTrans" cxnId="{A412E3F5-ADB3-8446-A42B-DA404F1D8C98}">
      <dgm:prSet/>
      <dgm:spPr/>
      <dgm:t>
        <a:bodyPr/>
        <a:lstStyle/>
        <a:p>
          <a:endParaRPr lang="en-US"/>
        </a:p>
      </dgm:t>
    </dgm:pt>
    <dgm:pt modelId="{556DACD0-1745-2D43-BE3A-2C89B1DF5BEB}">
      <dgm:prSet custT="1"/>
      <dgm:spPr>
        <a:xfrm>
          <a:off x="3405218" y="597619"/>
          <a:ext cx="2378510" cy="2482913"/>
        </a:xfr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gm:spPr>
      <dgm:t>
        <a:bodyPr/>
        <a:lstStyle/>
        <a:p>
          <a:r>
            <a:rPr lang="en-US" sz="1600" i="1" dirty="0" smtClean="0">
              <a:solidFill>
                <a:sysClr val="windowText" lastClr="000000">
                  <a:hueOff val="0"/>
                  <a:satOff val="0"/>
                  <a:lumOff val="0"/>
                  <a:alphaOff val="0"/>
                </a:sysClr>
              </a:solidFill>
              <a:latin typeface="Cambria"/>
              <a:ea typeface="+mn-ea"/>
              <a:cs typeface="+mn-cs"/>
            </a:rPr>
            <a:t>Shame</a:t>
          </a:r>
          <a:endParaRPr lang="fr-FR" sz="1600" dirty="0">
            <a:solidFill>
              <a:sysClr val="windowText" lastClr="000000">
                <a:hueOff val="0"/>
                <a:satOff val="0"/>
                <a:lumOff val="0"/>
                <a:alphaOff val="0"/>
              </a:sysClr>
            </a:solidFill>
            <a:latin typeface="Cambria"/>
            <a:ea typeface="+mn-ea"/>
            <a:cs typeface="+mn-cs"/>
          </a:endParaRPr>
        </a:p>
      </dgm:t>
    </dgm:pt>
    <dgm:pt modelId="{56360293-0312-494A-8F12-E69C5F668142}" type="parTrans" cxnId="{307AD353-7D6F-3449-911A-6574BA4F87B9}">
      <dgm:prSet/>
      <dgm:spPr/>
      <dgm:t>
        <a:bodyPr/>
        <a:lstStyle/>
        <a:p>
          <a:endParaRPr lang="en-US"/>
        </a:p>
      </dgm:t>
    </dgm:pt>
    <dgm:pt modelId="{5FD4AE10-5BC5-F94C-B16B-8F78C547F426}" type="sibTrans" cxnId="{307AD353-7D6F-3449-911A-6574BA4F87B9}">
      <dgm:prSet/>
      <dgm:spPr/>
      <dgm:t>
        <a:bodyPr/>
        <a:lstStyle/>
        <a:p>
          <a:endParaRPr lang="en-US"/>
        </a:p>
      </dgm:t>
    </dgm:pt>
    <dgm:pt modelId="{3C7482B7-C3FC-C34A-9816-05BDF295E838}">
      <dgm:prSet custT="1"/>
      <dgm:spPr>
        <a:xfrm>
          <a:off x="3405218" y="597619"/>
          <a:ext cx="2378510" cy="2482913"/>
        </a:xfr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gm:spPr>
      <dgm:t>
        <a:bodyPr/>
        <a:lstStyle/>
        <a:p>
          <a:r>
            <a:rPr lang="en-US" sz="1600" i="1" dirty="0" smtClean="0">
              <a:solidFill>
                <a:sysClr val="windowText" lastClr="000000">
                  <a:hueOff val="0"/>
                  <a:satOff val="0"/>
                  <a:lumOff val="0"/>
                  <a:alphaOff val="0"/>
                </a:sysClr>
              </a:solidFill>
              <a:latin typeface="Cambria"/>
              <a:ea typeface="+mn-ea"/>
              <a:cs typeface="+mn-cs"/>
            </a:rPr>
            <a:t>Negative self-evaluation</a:t>
          </a:r>
          <a:endParaRPr lang="fr-FR" sz="1600" dirty="0">
            <a:solidFill>
              <a:sysClr val="windowText" lastClr="000000">
                <a:hueOff val="0"/>
                <a:satOff val="0"/>
                <a:lumOff val="0"/>
                <a:alphaOff val="0"/>
              </a:sysClr>
            </a:solidFill>
            <a:latin typeface="Cambria"/>
            <a:ea typeface="+mn-ea"/>
            <a:cs typeface="+mn-cs"/>
          </a:endParaRPr>
        </a:p>
      </dgm:t>
    </dgm:pt>
    <dgm:pt modelId="{BEC99F46-5BFA-B54A-9A62-9AFB158C693C}" type="parTrans" cxnId="{AC382A49-266A-5247-B0BB-EAE72F05FFBD}">
      <dgm:prSet/>
      <dgm:spPr/>
      <dgm:t>
        <a:bodyPr/>
        <a:lstStyle/>
        <a:p>
          <a:endParaRPr lang="en-US"/>
        </a:p>
      </dgm:t>
    </dgm:pt>
    <dgm:pt modelId="{0FDE9C03-8BEC-BD4C-99D2-A2BDDB94FB07}" type="sibTrans" cxnId="{AC382A49-266A-5247-B0BB-EAE72F05FFBD}">
      <dgm:prSet/>
      <dgm:spPr/>
      <dgm:t>
        <a:bodyPr/>
        <a:lstStyle/>
        <a:p>
          <a:endParaRPr lang="en-US"/>
        </a:p>
      </dgm:t>
    </dgm:pt>
    <dgm:pt modelId="{2EE62345-0D8E-D844-BA8F-FD39AF165F25}">
      <dgm:prSet custT="1"/>
      <dgm:spPr>
        <a:xfrm>
          <a:off x="3405218" y="597619"/>
          <a:ext cx="2378510" cy="2482913"/>
        </a:xfr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gm:spPr>
      <dgm:t>
        <a:bodyPr/>
        <a:lstStyle/>
        <a:p>
          <a:r>
            <a:rPr lang="en-US" sz="1600" i="1" dirty="0" smtClean="0">
              <a:solidFill>
                <a:sysClr val="windowText" lastClr="000000">
                  <a:hueOff val="0"/>
                  <a:satOff val="0"/>
                  <a:lumOff val="0"/>
                  <a:alphaOff val="0"/>
                </a:sysClr>
              </a:solidFill>
              <a:latin typeface="Cambria"/>
              <a:ea typeface="+mn-ea"/>
              <a:cs typeface="+mn-cs"/>
            </a:rPr>
            <a:t>Volatile relationships</a:t>
          </a:r>
          <a:endParaRPr lang="fr-FR" sz="1600" dirty="0">
            <a:solidFill>
              <a:sysClr val="windowText" lastClr="000000">
                <a:hueOff val="0"/>
                <a:satOff val="0"/>
                <a:lumOff val="0"/>
                <a:alphaOff val="0"/>
              </a:sysClr>
            </a:solidFill>
            <a:latin typeface="Cambria"/>
            <a:ea typeface="+mn-ea"/>
            <a:cs typeface="+mn-cs"/>
          </a:endParaRPr>
        </a:p>
      </dgm:t>
    </dgm:pt>
    <dgm:pt modelId="{3C0B2D01-F56C-B24A-9C4C-9F6A38F2190B}" type="parTrans" cxnId="{70420B48-3094-564D-BADA-761618DA14D1}">
      <dgm:prSet/>
      <dgm:spPr/>
      <dgm:t>
        <a:bodyPr/>
        <a:lstStyle/>
        <a:p>
          <a:endParaRPr lang="en-US"/>
        </a:p>
      </dgm:t>
    </dgm:pt>
    <dgm:pt modelId="{37F156E2-C7E6-364E-8255-C7728336C766}" type="sibTrans" cxnId="{70420B48-3094-564D-BADA-761618DA14D1}">
      <dgm:prSet/>
      <dgm:spPr/>
      <dgm:t>
        <a:bodyPr/>
        <a:lstStyle/>
        <a:p>
          <a:endParaRPr lang="en-US"/>
        </a:p>
      </dgm:t>
    </dgm:pt>
    <dgm:pt modelId="{491AEC3D-55D5-D848-9A9A-D631161A955F}">
      <dgm:prSet phldrT="[Text]" custT="1"/>
      <dgm:spPr>
        <a:xfrm>
          <a:off x="3405218" y="597619"/>
          <a:ext cx="2378510" cy="2482913"/>
        </a:xfr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gm:spPr>
      <dgm:t>
        <a:bodyPr/>
        <a:lstStyle/>
        <a:p>
          <a:r>
            <a:rPr lang="en-US" sz="1600" i="1" dirty="0" smtClean="0">
              <a:solidFill>
                <a:sysClr val="windowText" lastClr="000000">
                  <a:hueOff val="0"/>
                  <a:satOff val="0"/>
                  <a:lumOff val="0"/>
                  <a:alphaOff val="0"/>
                </a:sysClr>
              </a:solidFill>
              <a:latin typeface="Cambria"/>
              <a:ea typeface="+mn-ea"/>
              <a:cs typeface="+mn-cs"/>
            </a:rPr>
            <a:t>Emotional </a:t>
          </a:r>
          <a:r>
            <a:rPr lang="en-US" sz="1600" i="1" dirty="0" err="1" smtClean="0">
              <a:solidFill>
                <a:sysClr val="windowText" lastClr="000000">
                  <a:hueOff val="0"/>
                  <a:satOff val="0"/>
                  <a:lumOff val="0"/>
                  <a:alphaOff val="0"/>
                </a:sysClr>
              </a:solidFill>
              <a:latin typeface="Cambria"/>
              <a:ea typeface="+mn-ea"/>
              <a:cs typeface="+mn-cs"/>
            </a:rPr>
            <a:t>lability</a:t>
          </a:r>
          <a:endParaRPr lang="en-US" sz="1600" dirty="0">
            <a:solidFill>
              <a:sysClr val="windowText" lastClr="000000">
                <a:hueOff val="0"/>
                <a:satOff val="0"/>
                <a:lumOff val="0"/>
                <a:alphaOff val="0"/>
              </a:sysClr>
            </a:solidFill>
            <a:latin typeface="Cambria"/>
            <a:ea typeface="+mn-ea"/>
            <a:cs typeface="+mn-cs"/>
          </a:endParaRPr>
        </a:p>
      </dgm:t>
    </dgm:pt>
    <dgm:pt modelId="{A25995BA-FA2B-D441-A318-A653D45B1D8E}" type="parTrans" cxnId="{E8F23456-DA52-6E49-85AC-2AD8A630F038}">
      <dgm:prSet/>
      <dgm:spPr/>
      <dgm:t>
        <a:bodyPr/>
        <a:lstStyle/>
        <a:p>
          <a:endParaRPr lang="en-US"/>
        </a:p>
      </dgm:t>
    </dgm:pt>
    <dgm:pt modelId="{E5A86513-A287-1F40-8B8A-1821ACDD083D}" type="sibTrans" cxnId="{E8F23456-DA52-6E49-85AC-2AD8A630F038}">
      <dgm:prSet/>
      <dgm:spPr/>
      <dgm:t>
        <a:bodyPr/>
        <a:lstStyle/>
        <a:p>
          <a:endParaRPr lang="en-US"/>
        </a:p>
      </dgm:t>
    </dgm:pt>
    <dgm:pt modelId="{E1B0DE6A-9B70-6A43-9DA7-EC50CD6F160F}">
      <dgm:prSet custT="1"/>
      <dgm:spPr>
        <a:xfrm>
          <a:off x="6482123" y="246343"/>
          <a:ext cx="2413555" cy="2649274"/>
        </a:xfr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gm:spPr>
      <dgm:t>
        <a:bodyPr/>
        <a:lstStyle/>
        <a:p>
          <a:r>
            <a:rPr lang="en-US" sz="1600" b="1" i="1" dirty="0" smtClean="0">
              <a:solidFill>
                <a:sysClr val="windowText" lastClr="000000">
                  <a:hueOff val="0"/>
                  <a:satOff val="0"/>
                  <a:lumOff val="0"/>
                  <a:alphaOff val="0"/>
                </a:sysClr>
              </a:solidFill>
              <a:latin typeface="Cambria"/>
              <a:ea typeface="+mn-ea"/>
              <a:cs typeface="+mn-cs"/>
            </a:rPr>
            <a:t>Anxiety</a:t>
          </a:r>
          <a:endParaRPr lang="fr-FR" sz="1600" b="1" i="1" dirty="0">
            <a:solidFill>
              <a:sysClr val="windowText" lastClr="000000">
                <a:hueOff val="0"/>
                <a:satOff val="0"/>
                <a:lumOff val="0"/>
                <a:alphaOff val="0"/>
              </a:sysClr>
            </a:solidFill>
            <a:latin typeface="Cambria"/>
            <a:ea typeface="+mn-ea"/>
            <a:cs typeface="+mn-cs"/>
          </a:endParaRPr>
        </a:p>
      </dgm:t>
    </dgm:pt>
    <dgm:pt modelId="{8112D11F-46B5-A649-BF62-7EE66AC4D138}" type="parTrans" cxnId="{7E60DEBC-E741-6142-A3B0-5F09E23D3D37}">
      <dgm:prSet/>
      <dgm:spPr/>
      <dgm:t>
        <a:bodyPr/>
        <a:lstStyle/>
        <a:p>
          <a:endParaRPr lang="en-US"/>
        </a:p>
      </dgm:t>
    </dgm:pt>
    <dgm:pt modelId="{81194D56-E5A6-0945-87E6-EF9B6219606A}" type="sibTrans" cxnId="{7E60DEBC-E741-6142-A3B0-5F09E23D3D37}">
      <dgm:prSet/>
      <dgm:spPr/>
      <dgm:t>
        <a:bodyPr/>
        <a:lstStyle/>
        <a:p>
          <a:endParaRPr lang="en-US"/>
        </a:p>
      </dgm:t>
    </dgm:pt>
    <dgm:pt modelId="{C52E2269-B195-1F4C-8124-CF0D5382E2CC}">
      <dgm:prSet custT="1"/>
      <dgm:spPr>
        <a:xfrm>
          <a:off x="6482123" y="246343"/>
          <a:ext cx="2413555" cy="2649274"/>
        </a:xfr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gm:spPr>
      <dgm:t>
        <a:bodyPr/>
        <a:lstStyle/>
        <a:p>
          <a:r>
            <a:rPr lang="fr-FR" sz="1600" b="1" i="1" dirty="0" smtClean="0">
              <a:solidFill>
                <a:sysClr val="windowText" lastClr="000000">
                  <a:hueOff val="0"/>
                  <a:satOff val="0"/>
                  <a:lumOff val="0"/>
                  <a:alphaOff val="0"/>
                </a:sysClr>
              </a:solidFill>
              <a:latin typeface="Cambria"/>
              <a:ea typeface="+mn-ea"/>
              <a:cs typeface="+mn-cs"/>
            </a:rPr>
            <a:t>Substance use</a:t>
          </a:r>
          <a:endParaRPr lang="fr-FR" sz="1600" b="1" i="1" dirty="0">
            <a:solidFill>
              <a:sysClr val="windowText" lastClr="000000">
                <a:hueOff val="0"/>
                <a:satOff val="0"/>
                <a:lumOff val="0"/>
                <a:alphaOff val="0"/>
              </a:sysClr>
            </a:solidFill>
            <a:latin typeface="Cambria"/>
            <a:ea typeface="+mn-ea"/>
            <a:cs typeface="+mn-cs"/>
          </a:endParaRPr>
        </a:p>
      </dgm:t>
    </dgm:pt>
    <dgm:pt modelId="{0BC18BBC-25AA-C643-BF85-D6F6C2504FE0}" type="parTrans" cxnId="{BB2E7523-9CEA-2745-A1E3-EEEE7E12727B}">
      <dgm:prSet/>
      <dgm:spPr/>
      <dgm:t>
        <a:bodyPr/>
        <a:lstStyle/>
        <a:p>
          <a:endParaRPr lang="en-US"/>
        </a:p>
      </dgm:t>
    </dgm:pt>
    <dgm:pt modelId="{03B5EBC1-C58E-A243-8CDE-0509D258536A}" type="sibTrans" cxnId="{BB2E7523-9CEA-2745-A1E3-EEEE7E12727B}">
      <dgm:prSet/>
      <dgm:spPr/>
      <dgm:t>
        <a:bodyPr/>
        <a:lstStyle/>
        <a:p>
          <a:endParaRPr lang="en-US"/>
        </a:p>
      </dgm:t>
    </dgm:pt>
    <dgm:pt modelId="{D390D4FC-003B-B042-8B92-DEE8C2E2C6C4}">
      <dgm:prSet custT="1"/>
      <dgm:spPr>
        <a:xfrm>
          <a:off x="6482123" y="246343"/>
          <a:ext cx="2413555" cy="2649274"/>
        </a:xfr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gm:spPr>
      <dgm:t>
        <a:bodyPr/>
        <a:lstStyle/>
        <a:p>
          <a:r>
            <a:rPr lang="fr-FR" sz="1600" b="1" i="1" dirty="0" smtClean="0">
              <a:solidFill>
                <a:sysClr val="windowText" lastClr="000000">
                  <a:hueOff val="0"/>
                  <a:satOff val="0"/>
                  <a:lumOff val="0"/>
                  <a:alphaOff val="0"/>
                </a:sysClr>
              </a:solidFill>
              <a:latin typeface="Cambria"/>
              <a:ea typeface="+mn-ea"/>
              <a:cs typeface="+mn-cs"/>
            </a:rPr>
            <a:t>Panic </a:t>
          </a:r>
          <a:r>
            <a:rPr lang="fr-FR" sz="1600" b="1" i="1" dirty="0" err="1" smtClean="0">
              <a:solidFill>
                <a:sysClr val="windowText" lastClr="000000">
                  <a:hueOff val="0"/>
                  <a:satOff val="0"/>
                  <a:lumOff val="0"/>
                  <a:alphaOff val="0"/>
                </a:sysClr>
              </a:solidFill>
              <a:latin typeface="Cambria"/>
              <a:ea typeface="+mn-ea"/>
              <a:cs typeface="+mn-cs"/>
            </a:rPr>
            <a:t>Disorders</a:t>
          </a:r>
          <a:endParaRPr lang="fr-FR" sz="1600" b="1" i="1" dirty="0">
            <a:solidFill>
              <a:sysClr val="windowText" lastClr="000000">
                <a:hueOff val="0"/>
                <a:satOff val="0"/>
                <a:lumOff val="0"/>
                <a:alphaOff val="0"/>
              </a:sysClr>
            </a:solidFill>
            <a:latin typeface="Cambria"/>
            <a:ea typeface="+mn-ea"/>
            <a:cs typeface="+mn-cs"/>
          </a:endParaRPr>
        </a:p>
      </dgm:t>
    </dgm:pt>
    <dgm:pt modelId="{8838AD00-1BCE-5A45-8906-7CB15800857C}" type="parTrans" cxnId="{1C1B552B-950C-474D-B048-0EBDE22C825D}">
      <dgm:prSet/>
      <dgm:spPr/>
      <dgm:t>
        <a:bodyPr/>
        <a:lstStyle/>
        <a:p>
          <a:endParaRPr lang="en-US"/>
        </a:p>
      </dgm:t>
    </dgm:pt>
    <dgm:pt modelId="{27E32817-5FE2-5149-881D-88628A7138EF}" type="sibTrans" cxnId="{1C1B552B-950C-474D-B048-0EBDE22C825D}">
      <dgm:prSet/>
      <dgm:spPr/>
      <dgm:t>
        <a:bodyPr/>
        <a:lstStyle/>
        <a:p>
          <a:endParaRPr lang="en-US"/>
        </a:p>
      </dgm:t>
    </dgm:pt>
    <dgm:pt modelId="{1CB98F9F-D8AC-3C41-A832-45EFE68D941C}">
      <dgm:prSet custT="1"/>
      <dgm:spPr>
        <a:xfrm>
          <a:off x="6482123" y="246343"/>
          <a:ext cx="2413555" cy="2649274"/>
        </a:xfr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gm:spPr>
      <dgm:t>
        <a:bodyPr/>
        <a:lstStyle/>
        <a:p>
          <a:endParaRPr lang="fr-FR" sz="1000" b="1" i="1" dirty="0">
            <a:solidFill>
              <a:sysClr val="windowText" lastClr="000000">
                <a:hueOff val="0"/>
                <a:satOff val="0"/>
                <a:lumOff val="0"/>
                <a:alphaOff val="0"/>
              </a:sysClr>
            </a:solidFill>
            <a:latin typeface="Cambria"/>
            <a:ea typeface="+mn-ea"/>
            <a:cs typeface="+mn-cs"/>
          </a:endParaRPr>
        </a:p>
      </dgm:t>
    </dgm:pt>
    <dgm:pt modelId="{72054725-A064-B948-916D-59C33D755A3A}" type="parTrans" cxnId="{597E277E-C939-5F41-B548-C15CC840CED4}">
      <dgm:prSet/>
      <dgm:spPr/>
      <dgm:t>
        <a:bodyPr/>
        <a:lstStyle/>
        <a:p>
          <a:endParaRPr lang="en-US"/>
        </a:p>
      </dgm:t>
    </dgm:pt>
    <dgm:pt modelId="{F39A55AF-5FF7-F74C-BA9C-A9E321D40625}" type="sibTrans" cxnId="{597E277E-C939-5F41-B548-C15CC840CED4}">
      <dgm:prSet/>
      <dgm:spPr/>
      <dgm:t>
        <a:bodyPr/>
        <a:lstStyle/>
        <a:p>
          <a:endParaRPr lang="en-US"/>
        </a:p>
      </dgm:t>
    </dgm:pt>
    <dgm:pt modelId="{EBD9B227-713C-2A43-ABB5-53FB5351FF2B}">
      <dgm:prSet phldrT="[Text]" custT="1"/>
      <dgm:spPr>
        <a:xfrm>
          <a:off x="6482123" y="246343"/>
          <a:ext cx="2413555" cy="2649274"/>
        </a:xfr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gm:spPr>
      <dgm:t>
        <a:bodyPr/>
        <a:lstStyle/>
        <a:p>
          <a:r>
            <a:rPr lang="en-US" sz="1600" b="1" i="1" dirty="0" smtClean="0">
              <a:solidFill>
                <a:sysClr val="windowText" lastClr="000000">
                  <a:hueOff val="0"/>
                  <a:satOff val="0"/>
                  <a:lumOff val="0"/>
                  <a:alphaOff val="0"/>
                </a:sysClr>
              </a:solidFill>
              <a:latin typeface="Cambria"/>
              <a:ea typeface="+mn-ea"/>
              <a:cs typeface="+mn-cs"/>
            </a:rPr>
            <a:t>Suicide Risk</a:t>
          </a:r>
          <a:endParaRPr lang="en-US" sz="1600" b="1" i="1" dirty="0">
            <a:solidFill>
              <a:sysClr val="windowText" lastClr="000000">
                <a:hueOff val="0"/>
                <a:satOff val="0"/>
                <a:lumOff val="0"/>
                <a:alphaOff val="0"/>
              </a:sysClr>
            </a:solidFill>
            <a:latin typeface="Cambria"/>
            <a:ea typeface="+mn-ea"/>
            <a:cs typeface="+mn-cs"/>
          </a:endParaRPr>
        </a:p>
      </dgm:t>
    </dgm:pt>
    <dgm:pt modelId="{7912AEEB-C453-F44A-A6A0-9F30A72514DB}" type="parTrans" cxnId="{05E83619-61C9-034B-AAFE-2AA36D7A7B47}">
      <dgm:prSet/>
      <dgm:spPr/>
      <dgm:t>
        <a:bodyPr/>
        <a:lstStyle/>
        <a:p>
          <a:endParaRPr lang="en-US"/>
        </a:p>
      </dgm:t>
    </dgm:pt>
    <dgm:pt modelId="{FDC9FD3A-EB3B-1B49-9DB4-45A6D56D8DD3}" type="sibTrans" cxnId="{05E83619-61C9-034B-AAFE-2AA36D7A7B47}">
      <dgm:prSet/>
      <dgm:spPr/>
      <dgm:t>
        <a:bodyPr/>
        <a:lstStyle/>
        <a:p>
          <a:endParaRPr lang="en-US"/>
        </a:p>
      </dgm:t>
    </dgm:pt>
    <dgm:pt modelId="{D53A3279-025C-B343-A6BA-CCBC0D492E9D}">
      <dgm:prSet phldrT="[Text]" custT="1"/>
      <dgm:spPr>
        <a:xfrm>
          <a:off x="6482123" y="246343"/>
          <a:ext cx="2413555" cy="2649274"/>
        </a:xfr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gm:spPr>
      <dgm:t>
        <a:bodyPr/>
        <a:lstStyle/>
        <a:p>
          <a:r>
            <a:rPr lang="en-US" sz="1600" b="1" i="1" dirty="0" smtClean="0">
              <a:solidFill>
                <a:sysClr val="windowText" lastClr="000000">
                  <a:hueOff val="0"/>
                  <a:satOff val="0"/>
                  <a:lumOff val="0"/>
                  <a:alphaOff val="0"/>
                </a:sysClr>
              </a:solidFill>
              <a:latin typeface="Cambria"/>
              <a:ea typeface="+mn-ea"/>
              <a:cs typeface="+mn-cs"/>
            </a:rPr>
            <a:t>Post-Traumatic Stress Disorder</a:t>
          </a:r>
          <a:endParaRPr lang="en-US" sz="1600" b="1" i="1" dirty="0">
            <a:solidFill>
              <a:sysClr val="windowText" lastClr="000000">
                <a:hueOff val="0"/>
                <a:satOff val="0"/>
                <a:lumOff val="0"/>
                <a:alphaOff val="0"/>
              </a:sysClr>
            </a:solidFill>
            <a:latin typeface="Cambria"/>
            <a:ea typeface="+mn-ea"/>
            <a:cs typeface="+mn-cs"/>
          </a:endParaRPr>
        </a:p>
      </dgm:t>
    </dgm:pt>
    <dgm:pt modelId="{5046D655-2162-A846-800A-9F3B52BF8BC8}" type="parTrans" cxnId="{612F351B-1E30-864C-B950-4F58FE7B2812}">
      <dgm:prSet/>
      <dgm:spPr/>
      <dgm:t>
        <a:bodyPr/>
        <a:lstStyle/>
        <a:p>
          <a:endParaRPr lang="en-US"/>
        </a:p>
      </dgm:t>
    </dgm:pt>
    <dgm:pt modelId="{A3D190D6-5785-2A4F-AED6-EDFD861D511D}" type="sibTrans" cxnId="{612F351B-1E30-864C-B950-4F58FE7B2812}">
      <dgm:prSet/>
      <dgm:spPr/>
      <dgm:t>
        <a:bodyPr/>
        <a:lstStyle/>
        <a:p>
          <a:endParaRPr lang="en-US"/>
        </a:p>
      </dgm:t>
    </dgm:pt>
    <dgm:pt modelId="{23C34DC5-4F55-8C40-A049-579EE06E85C1}">
      <dgm:prSet custT="1"/>
      <dgm:spPr>
        <a:xfrm>
          <a:off x="0" y="-11203"/>
          <a:ext cx="2761686" cy="4137206"/>
        </a:xfr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gm:spPr>
      <dgm:t>
        <a:bodyPr/>
        <a:lstStyle/>
        <a:p>
          <a:r>
            <a:rPr lang="en-US" sz="1600" b="1" i="1" dirty="0" smtClean="0">
              <a:solidFill>
                <a:sysClr val="windowText" lastClr="000000">
                  <a:hueOff val="0"/>
                  <a:satOff val="0"/>
                  <a:lumOff val="0"/>
                  <a:alphaOff val="0"/>
                </a:sysClr>
              </a:solidFill>
              <a:latin typeface="Cambria"/>
              <a:ea typeface="+mn-ea"/>
              <a:cs typeface="+mn-cs"/>
            </a:rPr>
            <a:t>Discrimination</a:t>
          </a:r>
          <a:r>
            <a:rPr lang="en-US" sz="1600" dirty="0" smtClean="0">
              <a:solidFill>
                <a:sysClr val="windowText" lastClr="000000">
                  <a:hueOff val="0"/>
                  <a:satOff val="0"/>
                  <a:lumOff val="0"/>
                  <a:alphaOff val="0"/>
                </a:sysClr>
              </a:solidFill>
              <a:latin typeface="Cambria"/>
              <a:ea typeface="+mn-ea"/>
              <a:cs typeface="+mn-cs"/>
            </a:rPr>
            <a:t> – “I have been physically attacked due to my sexuality”</a:t>
          </a:r>
          <a:endParaRPr lang="fr-FR" sz="1600" dirty="0">
            <a:solidFill>
              <a:sysClr val="windowText" lastClr="000000">
                <a:hueOff val="0"/>
                <a:satOff val="0"/>
                <a:lumOff val="0"/>
                <a:alphaOff val="0"/>
              </a:sysClr>
            </a:solidFill>
            <a:latin typeface="Cambria"/>
            <a:ea typeface="+mn-ea"/>
            <a:cs typeface="+mn-cs"/>
          </a:endParaRPr>
        </a:p>
      </dgm:t>
    </dgm:pt>
    <dgm:pt modelId="{333D3FFA-33BA-F84A-BD90-75BBBEF6DC6B}" type="parTrans" cxnId="{745C84B6-BC8D-7D4D-9588-A63AB837FCED}">
      <dgm:prSet/>
      <dgm:spPr/>
      <dgm:t>
        <a:bodyPr/>
        <a:lstStyle/>
        <a:p>
          <a:endParaRPr lang="en-US"/>
        </a:p>
      </dgm:t>
    </dgm:pt>
    <dgm:pt modelId="{F92D514A-757F-3446-9C26-027A342E0968}" type="sibTrans" cxnId="{745C84B6-BC8D-7D4D-9588-A63AB837FCED}">
      <dgm:prSet/>
      <dgm:spPr/>
      <dgm:t>
        <a:bodyPr/>
        <a:lstStyle/>
        <a:p>
          <a:endParaRPr lang="en-US"/>
        </a:p>
      </dgm:t>
    </dgm:pt>
    <dgm:pt modelId="{659751B3-3ED7-0343-8961-D7E471B9370A}" type="pres">
      <dgm:prSet presAssocID="{16450286-B689-E04A-ABB6-B59E19CE1DD6}" presName="Name0" presStyleCnt="0">
        <dgm:presLayoutVars>
          <dgm:dir/>
          <dgm:animLvl val="lvl"/>
          <dgm:resizeHandles val="exact"/>
        </dgm:presLayoutVars>
      </dgm:prSet>
      <dgm:spPr/>
      <dgm:t>
        <a:bodyPr/>
        <a:lstStyle/>
        <a:p>
          <a:endParaRPr lang="en-US"/>
        </a:p>
      </dgm:t>
    </dgm:pt>
    <dgm:pt modelId="{A7E12AEC-018F-E349-A3E6-F20CB8282955}" type="pres">
      <dgm:prSet presAssocID="{16450286-B689-E04A-ABB6-B59E19CE1DD6}" presName="tSp" presStyleCnt="0"/>
      <dgm:spPr/>
    </dgm:pt>
    <dgm:pt modelId="{01CE8FDB-E3E3-DD4D-B8E8-2BEE599B770B}" type="pres">
      <dgm:prSet presAssocID="{16450286-B689-E04A-ABB6-B59E19CE1DD6}" presName="bSp" presStyleCnt="0"/>
      <dgm:spPr/>
    </dgm:pt>
    <dgm:pt modelId="{09FC535D-5EF8-FC47-B97E-1B385A5A4749}" type="pres">
      <dgm:prSet presAssocID="{16450286-B689-E04A-ABB6-B59E19CE1DD6}" presName="process" presStyleCnt="0"/>
      <dgm:spPr/>
    </dgm:pt>
    <dgm:pt modelId="{324CDBF8-5A5F-464D-9C48-A9C25211BE30}" type="pres">
      <dgm:prSet presAssocID="{164EC2AD-D866-BD4D-ACC9-3B7AA69989E4}" presName="composite1" presStyleCnt="0"/>
      <dgm:spPr/>
    </dgm:pt>
    <dgm:pt modelId="{7A089865-9BC1-DD4F-8EAC-9E976FF168D6}" type="pres">
      <dgm:prSet presAssocID="{164EC2AD-D866-BD4D-ACC9-3B7AA69989E4}" presName="dummyNode1" presStyleLbl="node1" presStyleIdx="0" presStyleCnt="3"/>
      <dgm:spPr/>
    </dgm:pt>
    <dgm:pt modelId="{91FF9D18-A4A7-F246-B2A7-329807E34082}" type="pres">
      <dgm:prSet presAssocID="{164EC2AD-D866-BD4D-ACC9-3B7AA69989E4}" presName="childNode1" presStyleLbl="bgAcc1" presStyleIdx="0" presStyleCnt="3" custScaleX="114424" custScaleY="207829" custLinFactNeighborX="-277" custLinFactNeighborY="563">
        <dgm:presLayoutVars>
          <dgm:bulletEnabled val="1"/>
        </dgm:presLayoutVars>
      </dgm:prSet>
      <dgm:spPr>
        <a:prstGeom prst="roundRect">
          <a:avLst>
            <a:gd name="adj" fmla="val 10000"/>
          </a:avLst>
        </a:prstGeom>
      </dgm:spPr>
      <dgm:t>
        <a:bodyPr/>
        <a:lstStyle/>
        <a:p>
          <a:endParaRPr lang="en-US"/>
        </a:p>
      </dgm:t>
    </dgm:pt>
    <dgm:pt modelId="{CDB71D5D-759C-1646-9577-C2C118593CC2}" type="pres">
      <dgm:prSet presAssocID="{164EC2AD-D866-BD4D-ACC9-3B7AA69989E4}" presName="childNode1tx" presStyleLbl="bgAcc1" presStyleIdx="0" presStyleCnt="3">
        <dgm:presLayoutVars>
          <dgm:bulletEnabled val="1"/>
        </dgm:presLayoutVars>
      </dgm:prSet>
      <dgm:spPr/>
      <dgm:t>
        <a:bodyPr/>
        <a:lstStyle/>
        <a:p>
          <a:endParaRPr lang="en-US"/>
        </a:p>
      </dgm:t>
    </dgm:pt>
    <dgm:pt modelId="{9B623985-CBA4-6C44-B334-3942AB5BD65D}" type="pres">
      <dgm:prSet presAssocID="{164EC2AD-D866-BD4D-ACC9-3B7AA69989E4}" presName="parentNode1" presStyleLbl="node1" presStyleIdx="0" presStyleCnt="3" custLinFactNeighborX="34512" custLinFactNeighborY="83278">
        <dgm:presLayoutVars>
          <dgm:chMax val="1"/>
          <dgm:bulletEnabled val="1"/>
        </dgm:presLayoutVars>
      </dgm:prSet>
      <dgm:spPr>
        <a:prstGeom prst="roundRect">
          <a:avLst>
            <a:gd name="adj" fmla="val 10000"/>
          </a:avLst>
        </a:prstGeom>
      </dgm:spPr>
      <dgm:t>
        <a:bodyPr/>
        <a:lstStyle/>
        <a:p>
          <a:endParaRPr lang="en-US"/>
        </a:p>
      </dgm:t>
    </dgm:pt>
    <dgm:pt modelId="{6298E649-6A17-B14D-B56A-DD2CA803E3F5}" type="pres">
      <dgm:prSet presAssocID="{164EC2AD-D866-BD4D-ACC9-3B7AA69989E4}" presName="connSite1" presStyleCnt="0"/>
      <dgm:spPr/>
    </dgm:pt>
    <dgm:pt modelId="{DD572F68-4AD2-3146-9B78-8770D86A532F}" type="pres">
      <dgm:prSet presAssocID="{2E83C8CE-FF19-9840-9297-773171EBDFD0}" presName="Name9" presStyleLbl="sibTrans2D1" presStyleIdx="0" presStyleCnt="2" custLinFactNeighborX="37583" custLinFactNeighborY="-7275"/>
      <dgm:spPr>
        <a:prstGeom prst="leftCircularArrow">
          <a:avLst>
            <a:gd name="adj1" fmla="val 3608"/>
            <a:gd name="adj2" fmla="val 448878"/>
            <a:gd name="adj3" fmla="val 283703"/>
            <a:gd name="adj4" fmla="val 7083803"/>
            <a:gd name="adj5" fmla="val 4210"/>
          </a:avLst>
        </a:prstGeom>
      </dgm:spPr>
      <dgm:t>
        <a:bodyPr/>
        <a:lstStyle/>
        <a:p>
          <a:endParaRPr lang="en-US"/>
        </a:p>
      </dgm:t>
    </dgm:pt>
    <dgm:pt modelId="{CECAEF21-59BD-6848-9080-8981324A359B}" type="pres">
      <dgm:prSet presAssocID="{10CA8757-DD8E-7E48-B6E2-AA74395ED294}" presName="composite2" presStyleCnt="0"/>
      <dgm:spPr/>
    </dgm:pt>
    <dgm:pt modelId="{B849BB36-7C1A-FA40-B118-B1266897EE52}" type="pres">
      <dgm:prSet presAssocID="{10CA8757-DD8E-7E48-B6E2-AA74395ED294}" presName="dummyNode2" presStyleLbl="node1" presStyleIdx="0" presStyleCnt="3"/>
      <dgm:spPr/>
    </dgm:pt>
    <dgm:pt modelId="{1F1C7864-FD65-704A-B002-5B36FB2FF5E3}" type="pres">
      <dgm:prSet presAssocID="{10CA8757-DD8E-7E48-B6E2-AA74395ED294}" presName="childNode2" presStyleLbl="bgAcc1" presStyleIdx="1" presStyleCnt="3" custScaleX="98548" custScaleY="124727" custLinFactNeighborX="3078" custLinFactNeighborY="-10879">
        <dgm:presLayoutVars>
          <dgm:bulletEnabled val="1"/>
        </dgm:presLayoutVars>
      </dgm:prSet>
      <dgm:spPr>
        <a:prstGeom prst="roundRect">
          <a:avLst>
            <a:gd name="adj" fmla="val 10000"/>
          </a:avLst>
        </a:prstGeom>
      </dgm:spPr>
      <dgm:t>
        <a:bodyPr/>
        <a:lstStyle/>
        <a:p>
          <a:endParaRPr lang="en-US"/>
        </a:p>
      </dgm:t>
    </dgm:pt>
    <dgm:pt modelId="{407C0FEE-665F-804F-AAB9-A22157FB5195}" type="pres">
      <dgm:prSet presAssocID="{10CA8757-DD8E-7E48-B6E2-AA74395ED294}" presName="childNode2tx" presStyleLbl="bgAcc1" presStyleIdx="1" presStyleCnt="3">
        <dgm:presLayoutVars>
          <dgm:bulletEnabled val="1"/>
        </dgm:presLayoutVars>
      </dgm:prSet>
      <dgm:spPr/>
      <dgm:t>
        <a:bodyPr/>
        <a:lstStyle/>
        <a:p>
          <a:endParaRPr lang="en-US"/>
        </a:p>
      </dgm:t>
    </dgm:pt>
    <dgm:pt modelId="{8B899E28-7CC6-1A4B-9029-848185D1FA67}" type="pres">
      <dgm:prSet presAssocID="{10CA8757-DD8E-7E48-B6E2-AA74395ED294}" presName="parentNode2" presStyleLbl="node1" presStyleIdx="1" presStyleCnt="3" custLinFactNeighborX="-3311" custLinFactNeighborY="-33419">
        <dgm:presLayoutVars>
          <dgm:chMax val="0"/>
          <dgm:bulletEnabled val="1"/>
        </dgm:presLayoutVars>
      </dgm:prSet>
      <dgm:spPr>
        <a:prstGeom prst="roundRect">
          <a:avLst>
            <a:gd name="adj" fmla="val 10000"/>
          </a:avLst>
        </a:prstGeom>
      </dgm:spPr>
      <dgm:t>
        <a:bodyPr/>
        <a:lstStyle/>
        <a:p>
          <a:endParaRPr lang="en-US"/>
        </a:p>
      </dgm:t>
    </dgm:pt>
    <dgm:pt modelId="{40580BBA-7F13-284E-AB6A-96E9CDB03124}" type="pres">
      <dgm:prSet presAssocID="{10CA8757-DD8E-7E48-B6E2-AA74395ED294}" presName="connSite2" presStyleCnt="0"/>
      <dgm:spPr/>
    </dgm:pt>
    <dgm:pt modelId="{FA7F2960-D535-EB47-8AA5-E1DB09935F24}" type="pres">
      <dgm:prSet presAssocID="{3D953558-9A08-B944-B6EB-E31C6B09B207}" presName="Name18" presStyleLbl="sibTrans2D1" presStyleIdx="1" presStyleCnt="2"/>
      <dgm:spPr>
        <a:prstGeom prst="circularArrow">
          <a:avLst>
            <a:gd name="adj1" fmla="val 2547"/>
            <a:gd name="adj2" fmla="val 309072"/>
            <a:gd name="adj3" fmla="val 19235455"/>
            <a:gd name="adj4" fmla="val 12295549"/>
            <a:gd name="adj5" fmla="val 2972"/>
          </a:avLst>
        </a:prstGeom>
      </dgm:spPr>
      <dgm:t>
        <a:bodyPr/>
        <a:lstStyle/>
        <a:p>
          <a:endParaRPr lang="en-US"/>
        </a:p>
      </dgm:t>
    </dgm:pt>
    <dgm:pt modelId="{613ECC9D-BCAF-EB4E-A6C0-0E796A2B630D}" type="pres">
      <dgm:prSet presAssocID="{6747B403-6225-8848-A543-D6CAFB47F103}" presName="composite1" presStyleCnt="0"/>
      <dgm:spPr/>
    </dgm:pt>
    <dgm:pt modelId="{7A5B4A20-443E-774C-A0F4-0C072D6C7E67}" type="pres">
      <dgm:prSet presAssocID="{6747B403-6225-8848-A543-D6CAFB47F103}" presName="dummyNode1" presStyleLbl="node1" presStyleIdx="1" presStyleCnt="3"/>
      <dgm:spPr/>
    </dgm:pt>
    <dgm:pt modelId="{273F35D0-6C1E-5C42-B51B-DAAFB1263190}" type="pres">
      <dgm:prSet presAssocID="{6747B403-6225-8848-A543-D6CAFB47F103}" presName="childNode1" presStyleLbl="bgAcc1" presStyleIdx="2" presStyleCnt="3" custScaleY="133084" custLinFactNeighborX="1494" custLinFactNeighborY="-24553">
        <dgm:presLayoutVars>
          <dgm:bulletEnabled val="1"/>
        </dgm:presLayoutVars>
      </dgm:prSet>
      <dgm:spPr>
        <a:prstGeom prst="roundRect">
          <a:avLst>
            <a:gd name="adj" fmla="val 10000"/>
          </a:avLst>
        </a:prstGeom>
      </dgm:spPr>
      <dgm:t>
        <a:bodyPr/>
        <a:lstStyle/>
        <a:p>
          <a:endParaRPr lang="en-US"/>
        </a:p>
      </dgm:t>
    </dgm:pt>
    <dgm:pt modelId="{2C918F36-F35D-7640-ABEE-869B230B7AA9}" type="pres">
      <dgm:prSet presAssocID="{6747B403-6225-8848-A543-D6CAFB47F103}" presName="childNode1tx" presStyleLbl="bgAcc1" presStyleIdx="2" presStyleCnt="3">
        <dgm:presLayoutVars>
          <dgm:bulletEnabled val="1"/>
        </dgm:presLayoutVars>
      </dgm:prSet>
      <dgm:spPr/>
      <dgm:t>
        <a:bodyPr/>
        <a:lstStyle/>
        <a:p>
          <a:endParaRPr lang="en-US"/>
        </a:p>
      </dgm:t>
    </dgm:pt>
    <dgm:pt modelId="{A06999AB-1BB2-7945-ACFF-371647FD8DF3}" type="pres">
      <dgm:prSet presAssocID="{6747B403-6225-8848-A543-D6CAFB47F103}" presName="parentNode1" presStyleLbl="node1" presStyleIdx="2" presStyleCnt="3" custLinFactNeighborX="-6313" custLinFactNeighborY="-16545">
        <dgm:presLayoutVars>
          <dgm:chMax val="1"/>
          <dgm:bulletEnabled val="1"/>
        </dgm:presLayoutVars>
      </dgm:prSet>
      <dgm:spPr>
        <a:prstGeom prst="roundRect">
          <a:avLst>
            <a:gd name="adj" fmla="val 10000"/>
          </a:avLst>
        </a:prstGeom>
      </dgm:spPr>
      <dgm:t>
        <a:bodyPr/>
        <a:lstStyle/>
        <a:p>
          <a:endParaRPr lang="en-US"/>
        </a:p>
      </dgm:t>
    </dgm:pt>
    <dgm:pt modelId="{E3A71E5D-F319-8246-93E1-01615F940EFC}" type="pres">
      <dgm:prSet presAssocID="{6747B403-6225-8848-A543-D6CAFB47F103}" presName="connSite1" presStyleCnt="0"/>
      <dgm:spPr/>
    </dgm:pt>
  </dgm:ptLst>
  <dgm:cxnLst>
    <dgm:cxn modelId="{CB0AA7F9-AC0E-CC46-A2E1-86E68505E893}" type="presOf" srcId="{556DACD0-1745-2D43-BE3A-2C89B1DF5BEB}" destId="{407C0FEE-665F-804F-AAB9-A22157FB5195}" srcOrd="1" destOrd="1" presId="urn:microsoft.com/office/officeart/2005/8/layout/hProcess4"/>
    <dgm:cxn modelId="{746D8752-2E2A-5B43-A55F-90AFF084237B}" type="presOf" srcId="{D53A3279-025C-B343-A6BA-CCBC0D492E9D}" destId="{2C918F36-F35D-7640-ABEE-869B230B7AA9}" srcOrd="1" destOrd="2" presId="urn:microsoft.com/office/officeart/2005/8/layout/hProcess4"/>
    <dgm:cxn modelId="{456DB89C-4399-EF4B-9A17-EBCDC7053007}" type="presOf" srcId="{1DE97140-5469-1B49-AF45-F3411E492DAC}" destId="{91FF9D18-A4A7-F246-B2A7-329807E34082}" srcOrd="0" destOrd="0" presId="urn:microsoft.com/office/officeart/2005/8/layout/hProcess4"/>
    <dgm:cxn modelId="{7E60DEBC-E741-6142-A3B0-5F09E23D3D37}" srcId="{6747B403-6225-8848-A543-D6CAFB47F103}" destId="{E1B0DE6A-9B70-6A43-9DA7-EC50CD6F160F}" srcOrd="3" destOrd="0" parTransId="{8112D11F-46B5-A649-BF62-7EE66AC4D138}" sibTransId="{81194D56-E5A6-0945-87E6-EF9B6219606A}"/>
    <dgm:cxn modelId="{56CA0648-5D7D-E040-8638-2E86DCAE3768}" type="presOf" srcId="{3C7482B7-C3FC-C34A-9816-05BDF295E838}" destId="{1F1C7864-FD65-704A-B002-5B36FB2FF5E3}" srcOrd="0" destOrd="2" presId="urn:microsoft.com/office/officeart/2005/8/layout/hProcess4"/>
    <dgm:cxn modelId="{92EF65D2-051D-2741-961B-F46A82C9E548}" type="presOf" srcId="{164EC2AD-D866-BD4D-ACC9-3B7AA69989E4}" destId="{9B623985-CBA4-6C44-B334-3942AB5BD65D}" srcOrd="0" destOrd="0" presId="urn:microsoft.com/office/officeart/2005/8/layout/hProcess4"/>
    <dgm:cxn modelId="{5A692E69-15FF-B844-B77B-08DB79196D33}" type="presOf" srcId="{1CB98F9F-D8AC-3C41-A832-45EFE68D941C}" destId="{273F35D0-6C1E-5C42-B51B-DAAFB1263190}" srcOrd="0" destOrd="6" presId="urn:microsoft.com/office/officeart/2005/8/layout/hProcess4"/>
    <dgm:cxn modelId="{02C6B790-6CAB-A94A-ADD4-434C53DB3D74}" srcId="{16450286-B689-E04A-ABB6-B59E19CE1DD6}" destId="{10CA8757-DD8E-7E48-B6E2-AA74395ED294}" srcOrd="1" destOrd="0" parTransId="{8A676BB9-AD94-174B-9965-181253158732}" sibTransId="{3D953558-9A08-B944-B6EB-E31C6B09B207}"/>
    <dgm:cxn modelId="{13D5EAEF-85DF-C445-B8D4-EB9F8ADAF061}" type="presOf" srcId="{C52E2269-B195-1F4C-8124-CF0D5382E2CC}" destId="{2C918F36-F35D-7640-ABEE-869B230B7AA9}" srcOrd="1" destOrd="5" presId="urn:microsoft.com/office/officeart/2005/8/layout/hProcess4"/>
    <dgm:cxn modelId="{81E37B15-34FF-1D4B-B8AA-C3FBE5BA9CE2}" type="presOf" srcId="{491AEC3D-55D5-D848-9A9A-D631161A955F}" destId="{1F1C7864-FD65-704A-B002-5B36FB2FF5E3}" srcOrd="0" destOrd="0" presId="urn:microsoft.com/office/officeart/2005/8/layout/hProcess4"/>
    <dgm:cxn modelId="{70420B48-3094-564D-BADA-761618DA14D1}" srcId="{10CA8757-DD8E-7E48-B6E2-AA74395ED294}" destId="{2EE62345-0D8E-D844-BA8F-FD39AF165F25}" srcOrd="3" destOrd="0" parTransId="{3C0B2D01-F56C-B24A-9C4C-9F6A38F2190B}" sibTransId="{37F156E2-C7E6-364E-8255-C7728336C766}"/>
    <dgm:cxn modelId="{E8F23456-DA52-6E49-85AC-2AD8A630F038}" srcId="{10CA8757-DD8E-7E48-B6E2-AA74395ED294}" destId="{491AEC3D-55D5-D848-9A9A-D631161A955F}" srcOrd="0" destOrd="0" parTransId="{A25995BA-FA2B-D441-A318-A653D45B1D8E}" sibTransId="{E5A86513-A287-1F40-8B8A-1821ACDD083D}"/>
    <dgm:cxn modelId="{70DD3BF5-1C3C-FF47-8681-B30FFB85BBCA}" type="presOf" srcId="{416B6241-D623-1D4D-B7A9-4A2414F156F5}" destId="{91FF9D18-A4A7-F246-B2A7-329807E34082}" srcOrd="0" destOrd="1" presId="urn:microsoft.com/office/officeart/2005/8/layout/hProcess4"/>
    <dgm:cxn modelId="{E1B4E08F-D68B-CA4B-981B-CC6E614971AE}" srcId="{6747B403-6225-8848-A543-D6CAFB47F103}" destId="{83DE1A81-08F1-FB4A-AA68-AE96940E104C}" srcOrd="0" destOrd="0" parTransId="{877CE393-F57C-A247-B2AF-513293994D0E}" sibTransId="{7A3A0679-ECC9-1F4D-A5D0-881F1D50E4B0}"/>
    <dgm:cxn modelId="{ECF2F2F6-6F6D-8641-AF0D-2EA80164CF36}" type="presOf" srcId="{83DE1A81-08F1-FB4A-AA68-AE96940E104C}" destId="{273F35D0-6C1E-5C42-B51B-DAAFB1263190}" srcOrd="0" destOrd="0" presId="urn:microsoft.com/office/officeart/2005/8/layout/hProcess4"/>
    <dgm:cxn modelId="{D391F0C1-0C3C-F84B-B9BC-482A1E52834B}" type="presOf" srcId="{1CB98F9F-D8AC-3C41-A832-45EFE68D941C}" destId="{2C918F36-F35D-7640-ABEE-869B230B7AA9}" srcOrd="1" destOrd="6" presId="urn:microsoft.com/office/officeart/2005/8/layout/hProcess4"/>
    <dgm:cxn modelId="{5CB1473E-0420-7940-9F4E-0D2F4E6EA7C5}" type="presOf" srcId="{294456CA-9CC5-0848-B726-FFDCFDB58AC4}" destId="{CDB71D5D-759C-1646-9577-C2C118593CC2}" srcOrd="1" destOrd="2" presId="urn:microsoft.com/office/officeart/2005/8/layout/hProcess4"/>
    <dgm:cxn modelId="{F1D66684-E84C-FD47-B135-CF0C22620E35}" type="presOf" srcId="{E1B0DE6A-9B70-6A43-9DA7-EC50CD6F160F}" destId="{2C918F36-F35D-7640-ABEE-869B230B7AA9}" srcOrd="1" destOrd="3" presId="urn:microsoft.com/office/officeart/2005/8/layout/hProcess4"/>
    <dgm:cxn modelId="{1C1B552B-950C-474D-B048-0EBDE22C825D}" srcId="{6747B403-6225-8848-A543-D6CAFB47F103}" destId="{D390D4FC-003B-B042-8B92-DEE8C2E2C6C4}" srcOrd="4" destOrd="0" parTransId="{8838AD00-1BCE-5A45-8906-7CB15800857C}" sibTransId="{27E32817-5FE2-5149-881D-88628A7138EF}"/>
    <dgm:cxn modelId="{35181507-A36F-4348-B24D-E09A59BB0878}" type="presOf" srcId="{10CA8757-DD8E-7E48-B6E2-AA74395ED294}" destId="{8B899E28-7CC6-1A4B-9029-848185D1FA67}" srcOrd="0" destOrd="0" presId="urn:microsoft.com/office/officeart/2005/8/layout/hProcess4"/>
    <dgm:cxn modelId="{229AC2A3-C0DF-D145-B7E5-B3AEE3D27828}" srcId="{16450286-B689-E04A-ABB6-B59E19CE1DD6}" destId="{164EC2AD-D866-BD4D-ACC9-3B7AA69989E4}" srcOrd="0" destOrd="0" parTransId="{107FCF7E-A5D8-544A-8A0F-455555FB8113}" sibTransId="{2E83C8CE-FF19-9840-9297-773171EBDFD0}"/>
    <dgm:cxn modelId="{AC382A49-266A-5247-B0BB-EAE72F05FFBD}" srcId="{10CA8757-DD8E-7E48-B6E2-AA74395ED294}" destId="{3C7482B7-C3FC-C34A-9816-05BDF295E838}" srcOrd="2" destOrd="0" parTransId="{BEC99F46-5BFA-B54A-9A62-9AFB158C693C}" sibTransId="{0FDE9C03-8BEC-BD4C-99D2-A2BDDB94FB07}"/>
    <dgm:cxn modelId="{DD7224A3-2771-F040-B346-543EE5E76ADE}" type="presOf" srcId="{2EE62345-0D8E-D844-BA8F-FD39AF165F25}" destId="{1F1C7864-FD65-704A-B002-5B36FB2FF5E3}" srcOrd="0" destOrd="3" presId="urn:microsoft.com/office/officeart/2005/8/layout/hProcess4"/>
    <dgm:cxn modelId="{B9B3191A-187B-2B4A-BBD5-67C2DD52C04A}" type="presOf" srcId="{D53A3279-025C-B343-A6BA-CCBC0D492E9D}" destId="{273F35D0-6C1E-5C42-B51B-DAAFB1263190}" srcOrd="0" destOrd="2" presId="urn:microsoft.com/office/officeart/2005/8/layout/hProcess4"/>
    <dgm:cxn modelId="{ECC299F2-1DBA-2241-9FB9-A1FF686B4F60}" type="presOf" srcId="{294456CA-9CC5-0848-B726-FFDCFDB58AC4}" destId="{91FF9D18-A4A7-F246-B2A7-329807E34082}" srcOrd="0" destOrd="2" presId="urn:microsoft.com/office/officeart/2005/8/layout/hProcess4"/>
    <dgm:cxn modelId="{D1FD04C6-0F05-934E-96A5-A1015F450042}" type="presOf" srcId="{EBD9B227-713C-2A43-ABB5-53FB5351FF2B}" destId="{2C918F36-F35D-7640-ABEE-869B230B7AA9}" srcOrd="1" destOrd="1" presId="urn:microsoft.com/office/officeart/2005/8/layout/hProcess4"/>
    <dgm:cxn modelId="{05E83619-61C9-034B-AAFE-2AA36D7A7B47}" srcId="{6747B403-6225-8848-A543-D6CAFB47F103}" destId="{EBD9B227-713C-2A43-ABB5-53FB5351FF2B}" srcOrd="1" destOrd="0" parTransId="{7912AEEB-C453-F44A-A6A0-9F30A72514DB}" sibTransId="{FDC9FD3A-EB3B-1B49-9DB4-45A6D56D8DD3}"/>
    <dgm:cxn modelId="{DFC019D8-3767-9743-A2EB-2FC9668C949A}" type="presOf" srcId="{6747B403-6225-8848-A543-D6CAFB47F103}" destId="{A06999AB-1BB2-7945-ACFF-371647FD8DF3}" srcOrd="0" destOrd="0" presId="urn:microsoft.com/office/officeart/2005/8/layout/hProcess4"/>
    <dgm:cxn modelId="{F597E45C-814A-5147-9FA1-038AEA690F1D}" type="presOf" srcId="{3D953558-9A08-B944-B6EB-E31C6B09B207}" destId="{FA7F2960-D535-EB47-8AA5-E1DB09935F24}" srcOrd="0" destOrd="0" presId="urn:microsoft.com/office/officeart/2005/8/layout/hProcess4"/>
    <dgm:cxn modelId="{F6B904E3-FB4D-6440-A463-74C468C53087}" srcId="{164EC2AD-D866-BD4D-ACC9-3B7AA69989E4}" destId="{1DE97140-5469-1B49-AF45-F3411E492DAC}" srcOrd="0" destOrd="0" parTransId="{B753CB0C-8A96-3C41-BE63-88885EB69222}" sibTransId="{7CFBED58-6473-8549-8AA6-B19FA8A02CE9}"/>
    <dgm:cxn modelId="{64429C14-71EF-644D-BCEF-DFE98DBA714A}" type="presOf" srcId="{16450286-B689-E04A-ABB6-B59E19CE1DD6}" destId="{659751B3-3ED7-0343-8961-D7E471B9370A}" srcOrd="0" destOrd="0" presId="urn:microsoft.com/office/officeart/2005/8/layout/hProcess4"/>
    <dgm:cxn modelId="{0AE7FF77-6A49-7A47-AC67-2F01F1FBB080}" type="presOf" srcId="{2E83C8CE-FF19-9840-9297-773171EBDFD0}" destId="{DD572F68-4AD2-3146-9B78-8770D86A532F}" srcOrd="0" destOrd="0" presId="urn:microsoft.com/office/officeart/2005/8/layout/hProcess4"/>
    <dgm:cxn modelId="{BB2E7523-9CEA-2745-A1E3-EEEE7E12727B}" srcId="{6747B403-6225-8848-A543-D6CAFB47F103}" destId="{C52E2269-B195-1F4C-8124-CF0D5382E2CC}" srcOrd="5" destOrd="0" parTransId="{0BC18BBC-25AA-C643-BF85-D6F6C2504FE0}" sibTransId="{03B5EBC1-C58E-A243-8CDE-0509D258536A}"/>
    <dgm:cxn modelId="{0783265A-9358-9D46-BCC7-4B9A411561EA}" type="presOf" srcId="{E1B0DE6A-9B70-6A43-9DA7-EC50CD6F160F}" destId="{273F35D0-6C1E-5C42-B51B-DAAFB1263190}" srcOrd="0" destOrd="3" presId="urn:microsoft.com/office/officeart/2005/8/layout/hProcess4"/>
    <dgm:cxn modelId="{612F351B-1E30-864C-B950-4F58FE7B2812}" srcId="{6747B403-6225-8848-A543-D6CAFB47F103}" destId="{D53A3279-025C-B343-A6BA-CCBC0D492E9D}" srcOrd="2" destOrd="0" parTransId="{5046D655-2162-A846-800A-9F3B52BF8BC8}" sibTransId="{A3D190D6-5785-2A4F-AED6-EDFD861D511D}"/>
    <dgm:cxn modelId="{62898011-006C-784C-AAA8-3CD68EEF4B1E}" type="presOf" srcId="{1DE97140-5469-1B49-AF45-F3411E492DAC}" destId="{CDB71D5D-759C-1646-9577-C2C118593CC2}" srcOrd="1" destOrd="0" presId="urn:microsoft.com/office/officeart/2005/8/layout/hProcess4"/>
    <dgm:cxn modelId="{867FEF32-26ED-B94C-9A5B-591A32B3D438}" type="presOf" srcId="{416B6241-D623-1D4D-B7A9-4A2414F156F5}" destId="{CDB71D5D-759C-1646-9577-C2C118593CC2}" srcOrd="1" destOrd="1" presId="urn:microsoft.com/office/officeart/2005/8/layout/hProcess4"/>
    <dgm:cxn modelId="{0D339823-2AE9-D849-96F7-B38A01394149}" srcId="{164EC2AD-D866-BD4D-ACC9-3B7AA69989E4}" destId="{416B6241-D623-1D4D-B7A9-4A2414F156F5}" srcOrd="1" destOrd="0" parTransId="{A781B126-DBE2-2E4D-8AF5-CFFDFDDCD29A}" sibTransId="{E06E04C3-CB7F-954B-B781-A5D1A0A0835E}"/>
    <dgm:cxn modelId="{5D799439-A5D2-7E4C-9EFF-F38D72175FCE}" type="presOf" srcId="{23C34DC5-4F55-8C40-A049-579EE06E85C1}" destId="{CDB71D5D-759C-1646-9577-C2C118593CC2}" srcOrd="1" destOrd="3" presId="urn:microsoft.com/office/officeart/2005/8/layout/hProcess4"/>
    <dgm:cxn modelId="{6F5207A1-AEC8-3D4E-A79C-8CAC066197B0}" type="presOf" srcId="{3C7482B7-C3FC-C34A-9816-05BDF295E838}" destId="{407C0FEE-665F-804F-AAB9-A22157FB5195}" srcOrd="1" destOrd="2" presId="urn:microsoft.com/office/officeart/2005/8/layout/hProcess4"/>
    <dgm:cxn modelId="{307AD353-7D6F-3449-911A-6574BA4F87B9}" srcId="{10CA8757-DD8E-7E48-B6E2-AA74395ED294}" destId="{556DACD0-1745-2D43-BE3A-2C89B1DF5BEB}" srcOrd="1" destOrd="0" parTransId="{56360293-0312-494A-8F12-E69C5F668142}" sibTransId="{5FD4AE10-5BC5-F94C-B16B-8F78C547F426}"/>
    <dgm:cxn modelId="{469E810E-DDE7-154B-A2F8-3FBB9452BA9C}" type="presOf" srcId="{23C34DC5-4F55-8C40-A049-579EE06E85C1}" destId="{91FF9D18-A4A7-F246-B2A7-329807E34082}" srcOrd="0" destOrd="3" presId="urn:microsoft.com/office/officeart/2005/8/layout/hProcess4"/>
    <dgm:cxn modelId="{803FB37A-CE60-B74E-9120-67FE41DAB7A1}" type="presOf" srcId="{D390D4FC-003B-B042-8B92-DEE8C2E2C6C4}" destId="{273F35D0-6C1E-5C42-B51B-DAAFB1263190}" srcOrd="0" destOrd="4" presId="urn:microsoft.com/office/officeart/2005/8/layout/hProcess4"/>
    <dgm:cxn modelId="{3F0D2E28-F866-7844-A1D0-3D6F9820736D}" type="presOf" srcId="{491AEC3D-55D5-D848-9A9A-D631161A955F}" destId="{407C0FEE-665F-804F-AAB9-A22157FB5195}" srcOrd="1" destOrd="0" presId="urn:microsoft.com/office/officeart/2005/8/layout/hProcess4"/>
    <dgm:cxn modelId="{81A9A44E-76A2-FB48-BF06-1570A6172A7B}" type="presOf" srcId="{2EE62345-0D8E-D844-BA8F-FD39AF165F25}" destId="{407C0FEE-665F-804F-AAB9-A22157FB5195}" srcOrd="1" destOrd="3" presId="urn:microsoft.com/office/officeart/2005/8/layout/hProcess4"/>
    <dgm:cxn modelId="{92CF3BCE-C1D5-F24A-AFCF-CACAD0227758}" type="presOf" srcId="{83DE1A81-08F1-FB4A-AA68-AE96940E104C}" destId="{2C918F36-F35D-7640-ABEE-869B230B7AA9}" srcOrd="1" destOrd="0" presId="urn:microsoft.com/office/officeart/2005/8/layout/hProcess4"/>
    <dgm:cxn modelId="{91EA2C84-E36F-D34F-A694-1B848D64CF11}" srcId="{16450286-B689-E04A-ABB6-B59E19CE1DD6}" destId="{6747B403-6225-8848-A543-D6CAFB47F103}" srcOrd="2" destOrd="0" parTransId="{0E968D23-F960-2F4B-B7F7-222066C05FFE}" sibTransId="{F5A6C12D-5018-8D44-B891-E79BF49430B9}"/>
    <dgm:cxn modelId="{A412E3F5-ADB3-8446-A42B-DA404F1D8C98}" srcId="{164EC2AD-D866-BD4D-ACC9-3B7AA69989E4}" destId="{294456CA-9CC5-0848-B726-FFDCFDB58AC4}" srcOrd="2" destOrd="0" parTransId="{EB9D5FB6-C004-634C-B525-4EEE71311908}" sibTransId="{92BA439D-E9AE-F741-B321-9B9A50769954}"/>
    <dgm:cxn modelId="{745C84B6-BC8D-7D4D-9588-A63AB837FCED}" srcId="{164EC2AD-D866-BD4D-ACC9-3B7AA69989E4}" destId="{23C34DC5-4F55-8C40-A049-579EE06E85C1}" srcOrd="3" destOrd="0" parTransId="{333D3FFA-33BA-F84A-BD90-75BBBEF6DC6B}" sibTransId="{F92D514A-757F-3446-9C26-027A342E0968}"/>
    <dgm:cxn modelId="{EFE8DCFD-03F5-2446-8648-4216A87B47D1}" type="presOf" srcId="{556DACD0-1745-2D43-BE3A-2C89B1DF5BEB}" destId="{1F1C7864-FD65-704A-B002-5B36FB2FF5E3}" srcOrd="0" destOrd="1" presId="urn:microsoft.com/office/officeart/2005/8/layout/hProcess4"/>
    <dgm:cxn modelId="{053863A7-B71C-A745-9352-763646C7AD32}" type="presOf" srcId="{EBD9B227-713C-2A43-ABB5-53FB5351FF2B}" destId="{273F35D0-6C1E-5C42-B51B-DAAFB1263190}" srcOrd="0" destOrd="1" presId="urn:microsoft.com/office/officeart/2005/8/layout/hProcess4"/>
    <dgm:cxn modelId="{1690109C-638A-CF46-B17D-D094D6A0BA0C}" type="presOf" srcId="{C52E2269-B195-1F4C-8124-CF0D5382E2CC}" destId="{273F35D0-6C1E-5C42-B51B-DAAFB1263190}" srcOrd="0" destOrd="5" presId="urn:microsoft.com/office/officeart/2005/8/layout/hProcess4"/>
    <dgm:cxn modelId="{597E277E-C939-5F41-B548-C15CC840CED4}" srcId="{6747B403-6225-8848-A543-D6CAFB47F103}" destId="{1CB98F9F-D8AC-3C41-A832-45EFE68D941C}" srcOrd="6" destOrd="0" parTransId="{72054725-A064-B948-916D-59C33D755A3A}" sibTransId="{F39A55AF-5FF7-F74C-BA9C-A9E321D40625}"/>
    <dgm:cxn modelId="{BAD8FBC9-EF3B-3442-9BC1-33AE26318B49}" type="presOf" srcId="{D390D4FC-003B-B042-8B92-DEE8C2E2C6C4}" destId="{2C918F36-F35D-7640-ABEE-869B230B7AA9}" srcOrd="1" destOrd="4" presId="urn:microsoft.com/office/officeart/2005/8/layout/hProcess4"/>
    <dgm:cxn modelId="{16A8E473-AC5A-BC42-BAD3-8491D27B0839}" type="presParOf" srcId="{659751B3-3ED7-0343-8961-D7E471B9370A}" destId="{A7E12AEC-018F-E349-A3E6-F20CB8282955}" srcOrd="0" destOrd="0" presId="urn:microsoft.com/office/officeart/2005/8/layout/hProcess4"/>
    <dgm:cxn modelId="{F63188B4-FB79-5042-9DC9-C99FC71CF3E5}" type="presParOf" srcId="{659751B3-3ED7-0343-8961-D7E471B9370A}" destId="{01CE8FDB-E3E3-DD4D-B8E8-2BEE599B770B}" srcOrd="1" destOrd="0" presId="urn:microsoft.com/office/officeart/2005/8/layout/hProcess4"/>
    <dgm:cxn modelId="{50F67190-D66A-754C-8D6C-BBAFD0CBCD99}" type="presParOf" srcId="{659751B3-3ED7-0343-8961-D7E471B9370A}" destId="{09FC535D-5EF8-FC47-B97E-1B385A5A4749}" srcOrd="2" destOrd="0" presId="urn:microsoft.com/office/officeart/2005/8/layout/hProcess4"/>
    <dgm:cxn modelId="{9C565644-F601-A34D-B42B-492B5C169AC5}" type="presParOf" srcId="{09FC535D-5EF8-FC47-B97E-1B385A5A4749}" destId="{324CDBF8-5A5F-464D-9C48-A9C25211BE30}" srcOrd="0" destOrd="0" presId="urn:microsoft.com/office/officeart/2005/8/layout/hProcess4"/>
    <dgm:cxn modelId="{9224DBEC-6A58-FE42-9A94-B60069EEACB5}" type="presParOf" srcId="{324CDBF8-5A5F-464D-9C48-A9C25211BE30}" destId="{7A089865-9BC1-DD4F-8EAC-9E976FF168D6}" srcOrd="0" destOrd="0" presId="urn:microsoft.com/office/officeart/2005/8/layout/hProcess4"/>
    <dgm:cxn modelId="{A5578187-B6D0-8249-B38D-0D080026CFBD}" type="presParOf" srcId="{324CDBF8-5A5F-464D-9C48-A9C25211BE30}" destId="{91FF9D18-A4A7-F246-B2A7-329807E34082}" srcOrd="1" destOrd="0" presId="urn:microsoft.com/office/officeart/2005/8/layout/hProcess4"/>
    <dgm:cxn modelId="{C3B592E9-20BF-4C42-9887-F8B870E5FA85}" type="presParOf" srcId="{324CDBF8-5A5F-464D-9C48-A9C25211BE30}" destId="{CDB71D5D-759C-1646-9577-C2C118593CC2}" srcOrd="2" destOrd="0" presId="urn:microsoft.com/office/officeart/2005/8/layout/hProcess4"/>
    <dgm:cxn modelId="{85DF11DF-8F88-BB45-8099-DEA950D1B6D4}" type="presParOf" srcId="{324CDBF8-5A5F-464D-9C48-A9C25211BE30}" destId="{9B623985-CBA4-6C44-B334-3942AB5BD65D}" srcOrd="3" destOrd="0" presId="urn:microsoft.com/office/officeart/2005/8/layout/hProcess4"/>
    <dgm:cxn modelId="{082E0142-6DF9-374F-BCE6-94004D1A2BB6}" type="presParOf" srcId="{324CDBF8-5A5F-464D-9C48-A9C25211BE30}" destId="{6298E649-6A17-B14D-B56A-DD2CA803E3F5}" srcOrd="4" destOrd="0" presId="urn:microsoft.com/office/officeart/2005/8/layout/hProcess4"/>
    <dgm:cxn modelId="{8EEC4C59-CDCC-D743-B340-46E2F8E2D079}" type="presParOf" srcId="{09FC535D-5EF8-FC47-B97E-1B385A5A4749}" destId="{DD572F68-4AD2-3146-9B78-8770D86A532F}" srcOrd="1" destOrd="0" presId="urn:microsoft.com/office/officeart/2005/8/layout/hProcess4"/>
    <dgm:cxn modelId="{C3B8F100-ED32-2146-93BD-A410A5F8A95E}" type="presParOf" srcId="{09FC535D-5EF8-FC47-B97E-1B385A5A4749}" destId="{CECAEF21-59BD-6848-9080-8981324A359B}" srcOrd="2" destOrd="0" presId="urn:microsoft.com/office/officeart/2005/8/layout/hProcess4"/>
    <dgm:cxn modelId="{BDB4EB9D-A507-D04F-9017-BFFD52FB3934}" type="presParOf" srcId="{CECAEF21-59BD-6848-9080-8981324A359B}" destId="{B849BB36-7C1A-FA40-B118-B1266897EE52}" srcOrd="0" destOrd="0" presId="urn:microsoft.com/office/officeart/2005/8/layout/hProcess4"/>
    <dgm:cxn modelId="{37FC9D81-41D1-6B47-95F2-3CEFBF2A58B0}" type="presParOf" srcId="{CECAEF21-59BD-6848-9080-8981324A359B}" destId="{1F1C7864-FD65-704A-B002-5B36FB2FF5E3}" srcOrd="1" destOrd="0" presId="urn:microsoft.com/office/officeart/2005/8/layout/hProcess4"/>
    <dgm:cxn modelId="{7C99CE8F-8562-014C-897A-B2DA9EDF37C0}" type="presParOf" srcId="{CECAEF21-59BD-6848-9080-8981324A359B}" destId="{407C0FEE-665F-804F-AAB9-A22157FB5195}" srcOrd="2" destOrd="0" presId="urn:microsoft.com/office/officeart/2005/8/layout/hProcess4"/>
    <dgm:cxn modelId="{CACD5E67-8B98-7049-9405-EA3DDF0E6359}" type="presParOf" srcId="{CECAEF21-59BD-6848-9080-8981324A359B}" destId="{8B899E28-7CC6-1A4B-9029-848185D1FA67}" srcOrd="3" destOrd="0" presId="urn:microsoft.com/office/officeart/2005/8/layout/hProcess4"/>
    <dgm:cxn modelId="{FB4ED1DC-96FE-2D4B-A2EE-14095387A670}" type="presParOf" srcId="{CECAEF21-59BD-6848-9080-8981324A359B}" destId="{40580BBA-7F13-284E-AB6A-96E9CDB03124}" srcOrd="4" destOrd="0" presId="urn:microsoft.com/office/officeart/2005/8/layout/hProcess4"/>
    <dgm:cxn modelId="{B18A3231-0493-9A42-B452-5BFB09BB7AA6}" type="presParOf" srcId="{09FC535D-5EF8-FC47-B97E-1B385A5A4749}" destId="{FA7F2960-D535-EB47-8AA5-E1DB09935F24}" srcOrd="3" destOrd="0" presId="urn:microsoft.com/office/officeart/2005/8/layout/hProcess4"/>
    <dgm:cxn modelId="{FEF7500E-E5E7-6340-ADB1-B3AB39450795}" type="presParOf" srcId="{09FC535D-5EF8-FC47-B97E-1B385A5A4749}" destId="{613ECC9D-BCAF-EB4E-A6C0-0E796A2B630D}" srcOrd="4" destOrd="0" presId="urn:microsoft.com/office/officeart/2005/8/layout/hProcess4"/>
    <dgm:cxn modelId="{0062A2A6-5F6D-C849-9DBC-E764B99CD3F3}" type="presParOf" srcId="{613ECC9D-BCAF-EB4E-A6C0-0E796A2B630D}" destId="{7A5B4A20-443E-774C-A0F4-0C072D6C7E67}" srcOrd="0" destOrd="0" presId="urn:microsoft.com/office/officeart/2005/8/layout/hProcess4"/>
    <dgm:cxn modelId="{1B4366BF-C8EF-A446-AC28-7D8F7E90D3E1}" type="presParOf" srcId="{613ECC9D-BCAF-EB4E-A6C0-0E796A2B630D}" destId="{273F35D0-6C1E-5C42-B51B-DAAFB1263190}" srcOrd="1" destOrd="0" presId="urn:microsoft.com/office/officeart/2005/8/layout/hProcess4"/>
    <dgm:cxn modelId="{CCC60A37-E771-D443-8176-8692F8DE0679}" type="presParOf" srcId="{613ECC9D-BCAF-EB4E-A6C0-0E796A2B630D}" destId="{2C918F36-F35D-7640-ABEE-869B230B7AA9}" srcOrd="2" destOrd="0" presId="urn:microsoft.com/office/officeart/2005/8/layout/hProcess4"/>
    <dgm:cxn modelId="{74AE9FFE-6E11-E840-8BBE-CFC03095429D}" type="presParOf" srcId="{613ECC9D-BCAF-EB4E-A6C0-0E796A2B630D}" destId="{A06999AB-1BB2-7945-ACFF-371647FD8DF3}" srcOrd="3" destOrd="0" presId="urn:microsoft.com/office/officeart/2005/8/layout/hProcess4"/>
    <dgm:cxn modelId="{4C6ABD36-D18D-FA40-A6AD-CAC0BEE40707}" type="presParOf" srcId="{613ECC9D-BCAF-EB4E-A6C0-0E796A2B630D}" destId="{E3A71E5D-F319-8246-93E1-01615F940EFC}" srcOrd="4" destOrd="0" presId="urn:microsoft.com/office/officeart/2005/8/layout/h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6B01F5-39B4-4280-B6CF-5BE59875419C}" type="doc">
      <dgm:prSet loTypeId="urn:microsoft.com/office/officeart/2005/8/layout/venn1" loCatId="relationship" qsTypeId="urn:microsoft.com/office/officeart/2005/8/quickstyle/simple1" qsCatId="simple" csTypeId="urn:microsoft.com/office/officeart/2005/8/colors/colorful1#7" csCatId="colorful" phldr="1"/>
      <dgm:spPr/>
    </dgm:pt>
    <dgm:pt modelId="{EEF25501-A4A5-442E-83AC-264237150563}">
      <dgm:prSet phldrT="[Text]"/>
      <dgm:spPr/>
      <dgm:t>
        <a:bodyPr/>
        <a:lstStyle/>
        <a:p>
          <a:r>
            <a:rPr lang="en-US" dirty="0" smtClean="0">
              <a:solidFill>
                <a:schemeClr val="tx1"/>
              </a:solidFill>
            </a:rPr>
            <a:t>Awareness</a:t>
          </a:r>
          <a:endParaRPr lang="en-US" dirty="0">
            <a:solidFill>
              <a:schemeClr val="tx1"/>
            </a:solidFill>
          </a:endParaRPr>
        </a:p>
      </dgm:t>
    </dgm:pt>
    <dgm:pt modelId="{6A06AB95-A450-4396-82A5-E28E0AAA51A7}" type="parTrans" cxnId="{F023831B-1BAD-4A41-B3B9-6FA653716D5E}">
      <dgm:prSet/>
      <dgm:spPr/>
      <dgm:t>
        <a:bodyPr/>
        <a:lstStyle/>
        <a:p>
          <a:endParaRPr lang="en-US"/>
        </a:p>
      </dgm:t>
    </dgm:pt>
    <dgm:pt modelId="{599D69EE-8912-402B-A845-858986CBA49A}" type="sibTrans" cxnId="{F023831B-1BAD-4A41-B3B9-6FA653716D5E}">
      <dgm:prSet/>
      <dgm:spPr/>
      <dgm:t>
        <a:bodyPr/>
        <a:lstStyle/>
        <a:p>
          <a:endParaRPr lang="en-US"/>
        </a:p>
      </dgm:t>
    </dgm:pt>
    <dgm:pt modelId="{32DF25A6-FAE0-44C8-9C47-9F4B908852CB}">
      <dgm:prSet phldrT="[Text]"/>
      <dgm:spPr/>
      <dgm:t>
        <a:bodyPr/>
        <a:lstStyle/>
        <a:p>
          <a:r>
            <a:rPr lang="en-US" dirty="0" smtClean="0">
              <a:solidFill>
                <a:schemeClr val="tx1"/>
              </a:solidFill>
            </a:rPr>
            <a:t>Courage</a:t>
          </a:r>
          <a:endParaRPr lang="en-US" dirty="0">
            <a:solidFill>
              <a:schemeClr val="tx1"/>
            </a:solidFill>
          </a:endParaRPr>
        </a:p>
      </dgm:t>
    </dgm:pt>
    <dgm:pt modelId="{A946A09B-8242-40F1-8733-513E8407AF8D}" type="parTrans" cxnId="{0AA0CCF8-C7AF-4A52-96DA-3EDC52F57A0E}">
      <dgm:prSet/>
      <dgm:spPr/>
      <dgm:t>
        <a:bodyPr/>
        <a:lstStyle/>
        <a:p>
          <a:endParaRPr lang="en-US"/>
        </a:p>
      </dgm:t>
    </dgm:pt>
    <dgm:pt modelId="{59299E7A-A20D-47B6-B93F-B530E597C16E}" type="sibTrans" cxnId="{0AA0CCF8-C7AF-4A52-96DA-3EDC52F57A0E}">
      <dgm:prSet/>
      <dgm:spPr/>
      <dgm:t>
        <a:bodyPr/>
        <a:lstStyle/>
        <a:p>
          <a:endParaRPr lang="en-US"/>
        </a:p>
      </dgm:t>
    </dgm:pt>
    <dgm:pt modelId="{7097A264-1A1C-4679-809F-8527568802E9}">
      <dgm:prSet phldrT="[Text]"/>
      <dgm:spPr/>
      <dgm:t>
        <a:bodyPr/>
        <a:lstStyle/>
        <a:p>
          <a:r>
            <a:rPr lang="en-US" dirty="0" smtClean="0">
              <a:solidFill>
                <a:schemeClr val="bg1"/>
              </a:solidFill>
            </a:rPr>
            <a:t>   </a:t>
          </a:r>
          <a:r>
            <a:rPr lang="en-US" dirty="0" smtClean="0">
              <a:solidFill>
                <a:schemeClr val="tx1"/>
              </a:solidFill>
            </a:rPr>
            <a:t>Love</a:t>
          </a:r>
          <a:endParaRPr lang="en-US" dirty="0">
            <a:solidFill>
              <a:schemeClr val="tx1"/>
            </a:solidFill>
          </a:endParaRPr>
        </a:p>
      </dgm:t>
    </dgm:pt>
    <dgm:pt modelId="{8859073B-C2A1-44BF-8646-F8222DC6B22C}" type="parTrans" cxnId="{C157A14B-E042-49B9-982B-17889564AA95}">
      <dgm:prSet/>
      <dgm:spPr/>
      <dgm:t>
        <a:bodyPr/>
        <a:lstStyle/>
        <a:p>
          <a:endParaRPr lang="en-US"/>
        </a:p>
      </dgm:t>
    </dgm:pt>
    <dgm:pt modelId="{80D4DB6A-3C2E-411E-AAFB-F36CA2C44F90}" type="sibTrans" cxnId="{C157A14B-E042-49B9-982B-17889564AA95}">
      <dgm:prSet/>
      <dgm:spPr/>
      <dgm:t>
        <a:bodyPr/>
        <a:lstStyle/>
        <a:p>
          <a:endParaRPr lang="en-US"/>
        </a:p>
      </dgm:t>
    </dgm:pt>
    <dgm:pt modelId="{0C9A3B59-3C80-4137-95CA-EDBC910B7EF6}" type="pres">
      <dgm:prSet presAssocID="{F56B01F5-39B4-4280-B6CF-5BE59875419C}" presName="compositeShape" presStyleCnt="0">
        <dgm:presLayoutVars>
          <dgm:chMax val="7"/>
          <dgm:dir/>
          <dgm:resizeHandles val="exact"/>
        </dgm:presLayoutVars>
      </dgm:prSet>
      <dgm:spPr/>
    </dgm:pt>
    <dgm:pt modelId="{4BAFAB0F-0E34-4FAF-97F4-719E40F0CFEB}" type="pres">
      <dgm:prSet presAssocID="{EEF25501-A4A5-442E-83AC-264237150563}" presName="circ1" presStyleLbl="vennNode1" presStyleIdx="0" presStyleCnt="3" custScaleY="108171" custLinFactNeighborX="4126" custLinFactNeighborY="-20032"/>
      <dgm:spPr/>
      <dgm:t>
        <a:bodyPr/>
        <a:lstStyle/>
        <a:p>
          <a:endParaRPr lang="en-US"/>
        </a:p>
      </dgm:t>
    </dgm:pt>
    <dgm:pt modelId="{600CB7B6-EE33-40DA-9FA9-42F9A2C87619}" type="pres">
      <dgm:prSet presAssocID="{EEF25501-A4A5-442E-83AC-264237150563}" presName="circ1Tx" presStyleLbl="revTx" presStyleIdx="0" presStyleCnt="0">
        <dgm:presLayoutVars>
          <dgm:chMax val="0"/>
          <dgm:chPref val="0"/>
          <dgm:bulletEnabled val="1"/>
        </dgm:presLayoutVars>
      </dgm:prSet>
      <dgm:spPr/>
      <dgm:t>
        <a:bodyPr/>
        <a:lstStyle/>
        <a:p>
          <a:endParaRPr lang="en-US"/>
        </a:p>
      </dgm:t>
    </dgm:pt>
    <dgm:pt modelId="{153D6909-5629-400A-B231-6C1E5FFFA92E}" type="pres">
      <dgm:prSet presAssocID="{32DF25A6-FAE0-44C8-9C47-9F4B908852CB}" presName="circ2" presStyleLbl="vennNode1" presStyleIdx="1" presStyleCnt="3" custLinFactNeighborX="2508" custLinFactNeighborY="-6340"/>
      <dgm:spPr/>
      <dgm:t>
        <a:bodyPr/>
        <a:lstStyle/>
        <a:p>
          <a:endParaRPr lang="en-US"/>
        </a:p>
      </dgm:t>
    </dgm:pt>
    <dgm:pt modelId="{3FDF6BAE-150E-4CA0-A098-CA4B5E2692E3}" type="pres">
      <dgm:prSet presAssocID="{32DF25A6-FAE0-44C8-9C47-9F4B908852CB}" presName="circ2Tx" presStyleLbl="revTx" presStyleIdx="0" presStyleCnt="0">
        <dgm:presLayoutVars>
          <dgm:chMax val="0"/>
          <dgm:chPref val="0"/>
          <dgm:bulletEnabled val="1"/>
        </dgm:presLayoutVars>
      </dgm:prSet>
      <dgm:spPr/>
      <dgm:t>
        <a:bodyPr/>
        <a:lstStyle/>
        <a:p>
          <a:endParaRPr lang="en-US"/>
        </a:p>
      </dgm:t>
    </dgm:pt>
    <dgm:pt modelId="{E900DE14-ED29-48BD-8484-1E40D03EAF88}" type="pres">
      <dgm:prSet presAssocID="{7097A264-1A1C-4679-809F-8527568802E9}" presName="circ3" presStyleLbl="vennNode1" presStyleIdx="2" presStyleCnt="3" custScaleY="96603" custLinFactNeighborX="-11784" custLinFactNeighborY="-12769"/>
      <dgm:spPr/>
      <dgm:t>
        <a:bodyPr/>
        <a:lstStyle/>
        <a:p>
          <a:endParaRPr lang="en-US"/>
        </a:p>
      </dgm:t>
    </dgm:pt>
    <dgm:pt modelId="{2A31BDE7-A4E8-4F68-BEE6-2BD1CA2FD92F}" type="pres">
      <dgm:prSet presAssocID="{7097A264-1A1C-4679-809F-8527568802E9}" presName="circ3Tx" presStyleLbl="revTx" presStyleIdx="0" presStyleCnt="0">
        <dgm:presLayoutVars>
          <dgm:chMax val="0"/>
          <dgm:chPref val="0"/>
          <dgm:bulletEnabled val="1"/>
        </dgm:presLayoutVars>
      </dgm:prSet>
      <dgm:spPr/>
      <dgm:t>
        <a:bodyPr/>
        <a:lstStyle/>
        <a:p>
          <a:endParaRPr lang="en-US"/>
        </a:p>
      </dgm:t>
    </dgm:pt>
  </dgm:ptLst>
  <dgm:cxnLst>
    <dgm:cxn modelId="{3A8666D3-D1D3-D14C-9C93-116472C5F253}" type="presOf" srcId="{32DF25A6-FAE0-44C8-9C47-9F4B908852CB}" destId="{3FDF6BAE-150E-4CA0-A098-CA4B5E2692E3}" srcOrd="1" destOrd="0" presId="urn:microsoft.com/office/officeart/2005/8/layout/venn1"/>
    <dgm:cxn modelId="{E9A668CF-BC91-1E40-9D45-35288EFC426A}" type="presOf" srcId="{EEF25501-A4A5-442E-83AC-264237150563}" destId="{600CB7B6-EE33-40DA-9FA9-42F9A2C87619}" srcOrd="1" destOrd="0" presId="urn:microsoft.com/office/officeart/2005/8/layout/venn1"/>
    <dgm:cxn modelId="{7907533C-9130-514A-88BB-551257EC9F36}" type="presOf" srcId="{F56B01F5-39B4-4280-B6CF-5BE59875419C}" destId="{0C9A3B59-3C80-4137-95CA-EDBC910B7EF6}" srcOrd="0" destOrd="0" presId="urn:microsoft.com/office/officeart/2005/8/layout/venn1"/>
    <dgm:cxn modelId="{E0D3E9EE-4000-C341-91B9-300B3B54E32E}" type="presOf" srcId="{7097A264-1A1C-4679-809F-8527568802E9}" destId="{2A31BDE7-A4E8-4F68-BEE6-2BD1CA2FD92F}" srcOrd="1" destOrd="0" presId="urn:microsoft.com/office/officeart/2005/8/layout/venn1"/>
    <dgm:cxn modelId="{A58D44C5-71D9-2C45-8B72-AA6BC29196EC}" type="presOf" srcId="{7097A264-1A1C-4679-809F-8527568802E9}" destId="{E900DE14-ED29-48BD-8484-1E40D03EAF88}" srcOrd="0" destOrd="0" presId="urn:microsoft.com/office/officeart/2005/8/layout/venn1"/>
    <dgm:cxn modelId="{C5988421-50BA-344E-A1C8-44E6275C81C6}" type="presOf" srcId="{32DF25A6-FAE0-44C8-9C47-9F4B908852CB}" destId="{153D6909-5629-400A-B231-6C1E5FFFA92E}" srcOrd="0" destOrd="0" presId="urn:microsoft.com/office/officeart/2005/8/layout/venn1"/>
    <dgm:cxn modelId="{EEAD41E5-BEF1-D947-B6EE-BE26A3FACA1E}" type="presOf" srcId="{EEF25501-A4A5-442E-83AC-264237150563}" destId="{4BAFAB0F-0E34-4FAF-97F4-719E40F0CFEB}" srcOrd="0" destOrd="0" presId="urn:microsoft.com/office/officeart/2005/8/layout/venn1"/>
    <dgm:cxn modelId="{F023831B-1BAD-4A41-B3B9-6FA653716D5E}" srcId="{F56B01F5-39B4-4280-B6CF-5BE59875419C}" destId="{EEF25501-A4A5-442E-83AC-264237150563}" srcOrd="0" destOrd="0" parTransId="{6A06AB95-A450-4396-82A5-E28E0AAA51A7}" sibTransId="{599D69EE-8912-402B-A845-858986CBA49A}"/>
    <dgm:cxn modelId="{0AA0CCF8-C7AF-4A52-96DA-3EDC52F57A0E}" srcId="{F56B01F5-39B4-4280-B6CF-5BE59875419C}" destId="{32DF25A6-FAE0-44C8-9C47-9F4B908852CB}" srcOrd="1" destOrd="0" parTransId="{A946A09B-8242-40F1-8733-513E8407AF8D}" sibTransId="{59299E7A-A20D-47B6-B93F-B530E597C16E}"/>
    <dgm:cxn modelId="{C157A14B-E042-49B9-982B-17889564AA95}" srcId="{F56B01F5-39B4-4280-B6CF-5BE59875419C}" destId="{7097A264-1A1C-4679-809F-8527568802E9}" srcOrd="2" destOrd="0" parTransId="{8859073B-C2A1-44BF-8646-F8222DC6B22C}" sibTransId="{80D4DB6A-3C2E-411E-AAFB-F36CA2C44F90}"/>
    <dgm:cxn modelId="{8236AF58-4EA8-4F44-98AA-A405AB496718}" type="presParOf" srcId="{0C9A3B59-3C80-4137-95CA-EDBC910B7EF6}" destId="{4BAFAB0F-0E34-4FAF-97F4-719E40F0CFEB}" srcOrd="0" destOrd="0" presId="urn:microsoft.com/office/officeart/2005/8/layout/venn1"/>
    <dgm:cxn modelId="{75450476-2906-B841-9956-CC91DBAD0720}" type="presParOf" srcId="{0C9A3B59-3C80-4137-95CA-EDBC910B7EF6}" destId="{600CB7B6-EE33-40DA-9FA9-42F9A2C87619}" srcOrd="1" destOrd="0" presId="urn:microsoft.com/office/officeart/2005/8/layout/venn1"/>
    <dgm:cxn modelId="{003BF37A-B061-8D46-957A-0F725A43FAE0}" type="presParOf" srcId="{0C9A3B59-3C80-4137-95CA-EDBC910B7EF6}" destId="{153D6909-5629-400A-B231-6C1E5FFFA92E}" srcOrd="2" destOrd="0" presId="urn:microsoft.com/office/officeart/2005/8/layout/venn1"/>
    <dgm:cxn modelId="{B4B0F4D6-C3F1-8749-B14C-5C1639C81676}" type="presParOf" srcId="{0C9A3B59-3C80-4137-95CA-EDBC910B7EF6}" destId="{3FDF6BAE-150E-4CA0-A098-CA4B5E2692E3}" srcOrd="3" destOrd="0" presId="urn:microsoft.com/office/officeart/2005/8/layout/venn1"/>
    <dgm:cxn modelId="{61F1937A-7979-FF40-8315-3B84528F9A1E}" type="presParOf" srcId="{0C9A3B59-3C80-4137-95CA-EDBC910B7EF6}" destId="{E900DE14-ED29-48BD-8484-1E40D03EAF88}" srcOrd="4" destOrd="0" presId="urn:microsoft.com/office/officeart/2005/8/layout/venn1"/>
    <dgm:cxn modelId="{C37B208F-A7A9-674C-85D0-E280A4D00705}" type="presParOf" srcId="{0C9A3B59-3C80-4137-95CA-EDBC910B7EF6}" destId="{2A31BDE7-A4E8-4F68-BEE6-2BD1CA2FD92F}" srcOrd="5" destOrd="0" presId="urn:microsoft.com/office/officeart/2005/8/layout/venn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FF9D18-A4A7-F246-B2A7-329807E34082}">
      <dsp:nvSpPr>
        <dsp:cNvPr id="0" name=""/>
        <dsp:cNvSpPr/>
      </dsp:nvSpPr>
      <dsp:spPr>
        <a:xfrm>
          <a:off x="0" y="428179"/>
          <a:ext cx="3460170" cy="5183586"/>
        </a:xfrm>
        <a:prstGeom prst="roundRect">
          <a:avLst>
            <a:gd name="adj" fmla="val 10000"/>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smtClean="0">
              <a:solidFill>
                <a:sysClr val="windowText" lastClr="000000">
                  <a:hueOff val="0"/>
                  <a:satOff val="0"/>
                  <a:lumOff val="0"/>
                  <a:alphaOff val="0"/>
                </a:sysClr>
              </a:solidFill>
              <a:latin typeface="Cambria"/>
              <a:ea typeface="+mn-ea"/>
              <a:cs typeface="+mn-cs"/>
            </a:rPr>
            <a:t>Internalized Homophobia</a:t>
          </a:r>
          <a:r>
            <a:rPr lang="en-US" sz="1600" kern="1200" dirty="0" smtClean="0">
              <a:solidFill>
                <a:sysClr val="windowText" lastClr="000000">
                  <a:hueOff val="0"/>
                  <a:satOff val="0"/>
                  <a:lumOff val="0"/>
                  <a:alphaOff val="0"/>
                </a:sysClr>
              </a:solidFill>
              <a:latin typeface="Cambria"/>
              <a:ea typeface="+mn-ea"/>
              <a:cs typeface="+mn-cs"/>
            </a:rPr>
            <a:t> – “I wish that I were straight”</a:t>
          </a:r>
          <a:endParaRPr lang="en-US" sz="1600" kern="1200" dirty="0">
            <a:solidFill>
              <a:sysClr val="windowText" lastClr="000000">
                <a:hueOff val="0"/>
                <a:satOff val="0"/>
                <a:lumOff val="0"/>
                <a:alphaOff val="0"/>
              </a:sysClr>
            </a:solidFill>
            <a:latin typeface="Cambria"/>
            <a:ea typeface="+mn-ea"/>
            <a:cs typeface="+mn-cs"/>
          </a:endParaRPr>
        </a:p>
        <a:p>
          <a:pPr marL="171450" lvl="1" indent="-171450" algn="l" defTabSz="711200">
            <a:lnSpc>
              <a:spcPct val="90000"/>
            </a:lnSpc>
            <a:spcBef>
              <a:spcPct val="0"/>
            </a:spcBef>
            <a:spcAft>
              <a:spcPct val="15000"/>
            </a:spcAft>
            <a:buChar char="••"/>
          </a:pPr>
          <a:r>
            <a:rPr lang="en-US" sz="1600" b="1" i="1" kern="1200" dirty="0" smtClean="0">
              <a:solidFill>
                <a:sysClr val="windowText" lastClr="000000">
                  <a:hueOff val="0"/>
                  <a:satOff val="0"/>
                  <a:lumOff val="0"/>
                  <a:alphaOff val="0"/>
                </a:sysClr>
              </a:solidFill>
              <a:latin typeface="Cambria"/>
              <a:ea typeface="+mn-ea"/>
              <a:cs typeface="+mn-cs"/>
            </a:rPr>
            <a:t>Stigma</a:t>
          </a:r>
          <a:r>
            <a:rPr lang="en-US" sz="1600" kern="1200" dirty="0" smtClean="0">
              <a:solidFill>
                <a:sysClr val="windowText" lastClr="000000">
                  <a:hueOff val="0"/>
                  <a:satOff val="0"/>
                  <a:lumOff val="0"/>
                  <a:alphaOff val="0"/>
                </a:sysClr>
              </a:solidFill>
              <a:latin typeface="Cambria"/>
              <a:ea typeface="+mn-ea"/>
              <a:cs typeface="+mn-cs"/>
            </a:rPr>
            <a:t> – “Other people think being gay makes me immoral”</a:t>
          </a:r>
          <a:endParaRPr lang="fr-FR" sz="1600" kern="1200" dirty="0">
            <a:solidFill>
              <a:sysClr val="windowText" lastClr="000000">
                <a:hueOff val="0"/>
                <a:satOff val="0"/>
                <a:lumOff val="0"/>
                <a:alphaOff val="0"/>
              </a:sysClr>
            </a:solidFill>
            <a:latin typeface="Cambria"/>
            <a:ea typeface="+mn-ea"/>
            <a:cs typeface="+mn-cs"/>
          </a:endParaRPr>
        </a:p>
        <a:p>
          <a:pPr marL="171450" lvl="1" indent="-171450" algn="l" defTabSz="711200">
            <a:lnSpc>
              <a:spcPct val="90000"/>
            </a:lnSpc>
            <a:spcBef>
              <a:spcPct val="0"/>
            </a:spcBef>
            <a:spcAft>
              <a:spcPct val="15000"/>
            </a:spcAft>
            <a:buChar char="••"/>
          </a:pPr>
          <a:r>
            <a:rPr lang="en-US" sz="1600" b="1" i="1" kern="1200" dirty="0" smtClean="0">
              <a:solidFill>
                <a:sysClr val="windowText" lastClr="000000">
                  <a:hueOff val="0"/>
                  <a:satOff val="0"/>
                  <a:lumOff val="0"/>
                  <a:alphaOff val="0"/>
                </a:sysClr>
              </a:solidFill>
              <a:latin typeface="Cambria"/>
              <a:ea typeface="+mn-ea"/>
              <a:cs typeface="+mn-cs"/>
            </a:rPr>
            <a:t>Concealment</a:t>
          </a:r>
          <a:r>
            <a:rPr lang="en-US" sz="1600" kern="1200" dirty="0" smtClean="0">
              <a:solidFill>
                <a:sysClr val="windowText" lastClr="000000">
                  <a:hueOff val="0"/>
                  <a:satOff val="0"/>
                  <a:lumOff val="0"/>
                  <a:alphaOff val="0"/>
                </a:sysClr>
              </a:solidFill>
              <a:latin typeface="Cambria"/>
              <a:ea typeface="+mn-ea"/>
              <a:cs typeface="+mn-cs"/>
            </a:rPr>
            <a:t> – “No one can find out I’m gay, or I wouldn’t be able to live my life”</a:t>
          </a:r>
          <a:endParaRPr lang="fr-FR" sz="1600" kern="1200" dirty="0">
            <a:solidFill>
              <a:sysClr val="windowText" lastClr="000000">
                <a:hueOff val="0"/>
                <a:satOff val="0"/>
                <a:lumOff val="0"/>
                <a:alphaOff val="0"/>
              </a:sysClr>
            </a:solidFill>
            <a:latin typeface="Cambria"/>
            <a:ea typeface="+mn-ea"/>
            <a:cs typeface="+mn-cs"/>
          </a:endParaRPr>
        </a:p>
        <a:p>
          <a:pPr marL="171450" lvl="1" indent="-171450" algn="l" defTabSz="711200">
            <a:lnSpc>
              <a:spcPct val="90000"/>
            </a:lnSpc>
            <a:spcBef>
              <a:spcPct val="0"/>
            </a:spcBef>
            <a:spcAft>
              <a:spcPct val="15000"/>
            </a:spcAft>
            <a:buChar char="••"/>
          </a:pPr>
          <a:r>
            <a:rPr lang="en-US" sz="1600" b="1" i="1" kern="1200" dirty="0" smtClean="0">
              <a:solidFill>
                <a:sysClr val="windowText" lastClr="000000">
                  <a:hueOff val="0"/>
                  <a:satOff val="0"/>
                  <a:lumOff val="0"/>
                  <a:alphaOff val="0"/>
                </a:sysClr>
              </a:solidFill>
              <a:latin typeface="Cambria"/>
              <a:ea typeface="+mn-ea"/>
              <a:cs typeface="+mn-cs"/>
            </a:rPr>
            <a:t>Discrimination</a:t>
          </a:r>
          <a:r>
            <a:rPr lang="en-US" sz="1600" kern="1200" dirty="0" smtClean="0">
              <a:solidFill>
                <a:sysClr val="windowText" lastClr="000000">
                  <a:hueOff val="0"/>
                  <a:satOff val="0"/>
                  <a:lumOff val="0"/>
                  <a:alphaOff val="0"/>
                </a:sysClr>
              </a:solidFill>
              <a:latin typeface="Cambria"/>
              <a:ea typeface="+mn-ea"/>
              <a:cs typeface="+mn-cs"/>
            </a:rPr>
            <a:t> – “I have been physically attacked due to my sexuality”</a:t>
          </a:r>
          <a:endParaRPr lang="fr-FR" sz="1600" kern="1200" dirty="0">
            <a:solidFill>
              <a:sysClr val="windowText" lastClr="000000">
                <a:hueOff val="0"/>
                <a:satOff val="0"/>
                <a:lumOff val="0"/>
                <a:alphaOff val="0"/>
              </a:sysClr>
            </a:solidFill>
            <a:latin typeface="Cambria"/>
            <a:ea typeface="+mn-ea"/>
            <a:cs typeface="+mn-cs"/>
          </a:endParaRPr>
        </a:p>
      </dsp:txBody>
      <dsp:txXfrm>
        <a:off x="0" y="428179"/>
        <a:ext cx="3460170" cy="4072818"/>
      </dsp:txXfrm>
    </dsp:sp>
    <dsp:sp modelId="{DD572F68-4AD2-3146-9B78-8770D86A532F}">
      <dsp:nvSpPr>
        <dsp:cNvPr id="0" name=""/>
        <dsp:cNvSpPr/>
      </dsp:nvSpPr>
      <dsp:spPr>
        <a:xfrm>
          <a:off x="3418302" y="3016672"/>
          <a:ext cx="2720388" cy="2720388"/>
        </a:xfrm>
        <a:prstGeom prst="leftCircularArrow">
          <a:avLst>
            <a:gd name="adj1" fmla="val 3608"/>
            <a:gd name="adj2" fmla="val 448878"/>
            <a:gd name="adj3" fmla="val 283703"/>
            <a:gd name="adj4" fmla="val 7083803"/>
            <a:gd name="adj5" fmla="val 4210"/>
          </a:avLst>
        </a:prstGeom>
        <a:gradFill rotWithShape="0">
          <a:gsLst>
            <a:gs pos="0">
              <a:srgbClr val="4F81BD">
                <a:tint val="60000"/>
                <a:hueOff val="0"/>
                <a:satOff val="0"/>
                <a:lumOff val="0"/>
                <a:alphaOff val="0"/>
                <a:tint val="100000"/>
                <a:shade val="100000"/>
                <a:satMod val="130000"/>
              </a:srgbClr>
            </a:gs>
            <a:gs pos="100000">
              <a:srgbClr val="4F81BD">
                <a:tint val="6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623985-CBA4-6C44-B334-3942AB5BD65D}">
      <dsp:nvSpPr>
        <dsp:cNvPr id="0" name=""/>
        <dsp:cNvSpPr/>
      </dsp:nvSpPr>
      <dsp:spPr>
        <a:xfrm>
          <a:off x="1819941" y="4608727"/>
          <a:ext cx="2687991" cy="1068925"/>
        </a:xfrm>
        <a:prstGeom prst="roundRect">
          <a:avLst>
            <a:gd name="adj" fmla="val 10000"/>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solidFill>
                <a:sysClr val="window" lastClr="FFFFFF"/>
              </a:solidFill>
              <a:latin typeface="Cambria"/>
              <a:ea typeface="+mn-ea"/>
              <a:cs typeface="+mn-cs"/>
            </a:rPr>
            <a:t>Sexual Minority Stress</a:t>
          </a:r>
          <a:endParaRPr lang="en-US" sz="2800" kern="1200" dirty="0">
            <a:solidFill>
              <a:sysClr val="window" lastClr="FFFFFF"/>
            </a:solidFill>
            <a:latin typeface="Cambria"/>
            <a:ea typeface="+mn-ea"/>
            <a:cs typeface="+mn-cs"/>
          </a:endParaRPr>
        </a:p>
      </dsp:txBody>
      <dsp:txXfrm>
        <a:off x="1819941" y="4608727"/>
        <a:ext cx="2687991" cy="1068925"/>
      </dsp:txXfrm>
    </dsp:sp>
    <dsp:sp modelId="{1F1C7864-FD65-704A-B002-5B36FB2FF5E3}">
      <dsp:nvSpPr>
        <dsp:cNvPr id="0" name=""/>
        <dsp:cNvSpPr/>
      </dsp:nvSpPr>
      <dsp:spPr>
        <a:xfrm>
          <a:off x="4171770" y="1176943"/>
          <a:ext cx="2980081" cy="3110890"/>
        </a:xfrm>
        <a:prstGeom prst="roundRect">
          <a:avLst>
            <a:gd name="adj" fmla="val 10000"/>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i="1" kern="1200" dirty="0" smtClean="0">
              <a:solidFill>
                <a:sysClr val="windowText" lastClr="000000">
                  <a:hueOff val="0"/>
                  <a:satOff val="0"/>
                  <a:lumOff val="0"/>
                  <a:alphaOff val="0"/>
                </a:sysClr>
              </a:solidFill>
              <a:latin typeface="Cambria"/>
              <a:ea typeface="+mn-ea"/>
              <a:cs typeface="+mn-cs"/>
            </a:rPr>
            <a:t>Emotional </a:t>
          </a:r>
          <a:r>
            <a:rPr lang="en-US" sz="1600" i="1" kern="1200" dirty="0" err="1" smtClean="0">
              <a:solidFill>
                <a:sysClr val="windowText" lastClr="000000">
                  <a:hueOff val="0"/>
                  <a:satOff val="0"/>
                  <a:lumOff val="0"/>
                  <a:alphaOff val="0"/>
                </a:sysClr>
              </a:solidFill>
              <a:latin typeface="Cambria"/>
              <a:ea typeface="+mn-ea"/>
              <a:cs typeface="+mn-cs"/>
            </a:rPr>
            <a:t>lability</a:t>
          </a:r>
          <a:endParaRPr lang="en-US" sz="1600" kern="1200" dirty="0">
            <a:solidFill>
              <a:sysClr val="windowText" lastClr="000000">
                <a:hueOff val="0"/>
                <a:satOff val="0"/>
                <a:lumOff val="0"/>
                <a:alphaOff val="0"/>
              </a:sysClr>
            </a:solidFill>
            <a:latin typeface="Cambria"/>
            <a:ea typeface="+mn-ea"/>
            <a:cs typeface="+mn-cs"/>
          </a:endParaRPr>
        </a:p>
        <a:p>
          <a:pPr marL="171450" lvl="1" indent="-171450" algn="l" defTabSz="711200">
            <a:lnSpc>
              <a:spcPct val="90000"/>
            </a:lnSpc>
            <a:spcBef>
              <a:spcPct val="0"/>
            </a:spcBef>
            <a:spcAft>
              <a:spcPct val="15000"/>
            </a:spcAft>
            <a:buChar char="••"/>
          </a:pPr>
          <a:r>
            <a:rPr lang="en-US" sz="1600" i="1" kern="1200" dirty="0" smtClean="0">
              <a:solidFill>
                <a:sysClr val="windowText" lastClr="000000">
                  <a:hueOff val="0"/>
                  <a:satOff val="0"/>
                  <a:lumOff val="0"/>
                  <a:alphaOff val="0"/>
                </a:sysClr>
              </a:solidFill>
              <a:latin typeface="Cambria"/>
              <a:ea typeface="+mn-ea"/>
              <a:cs typeface="+mn-cs"/>
            </a:rPr>
            <a:t>Shame</a:t>
          </a:r>
          <a:endParaRPr lang="fr-FR" sz="1600" kern="1200" dirty="0">
            <a:solidFill>
              <a:sysClr val="windowText" lastClr="000000">
                <a:hueOff val="0"/>
                <a:satOff val="0"/>
                <a:lumOff val="0"/>
                <a:alphaOff val="0"/>
              </a:sysClr>
            </a:solidFill>
            <a:latin typeface="Cambria"/>
            <a:ea typeface="+mn-ea"/>
            <a:cs typeface="+mn-cs"/>
          </a:endParaRPr>
        </a:p>
        <a:p>
          <a:pPr marL="171450" lvl="1" indent="-171450" algn="l" defTabSz="711200">
            <a:lnSpc>
              <a:spcPct val="90000"/>
            </a:lnSpc>
            <a:spcBef>
              <a:spcPct val="0"/>
            </a:spcBef>
            <a:spcAft>
              <a:spcPct val="15000"/>
            </a:spcAft>
            <a:buChar char="••"/>
          </a:pPr>
          <a:r>
            <a:rPr lang="en-US" sz="1600" i="1" kern="1200" dirty="0" smtClean="0">
              <a:solidFill>
                <a:sysClr val="windowText" lastClr="000000">
                  <a:hueOff val="0"/>
                  <a:satOff val="0"/>
                  <a:lumOff val="0"/>
                  <a:alphaOff val="0"/>
                </a:sysClr>
              </a:solidFill>
              <a:latin typeface="Cambria"/>
              <a:ea typeface="+mn-ea"/>
              <a:cs typeface="+mn-cs"/>
            </a:rPr>
            <a:t>Negative self-evaluation</a:t>
          </a:r>
          <a:endParaRPr lang="fr-FR" sz="1600" kern="1200" dirty="0">
            <a:solidFill>
              <a:sysClr val="windowText" lastClr="000000">
                <a:hueOff val="0"/>
                <a:satOff val="0"/>
                <a:lumOff val="0"/>
                <a:alphaOff val="0"/>
              </a:sysClr>
            </a:solidFill>
            <a:latin typeface="Cambria"/>
            <a:ea typeface="+mn-ea"/>
            <a:cs typeface="+mn-cs"/>
          </a:endParaRPr>
        </a:p>
        <a:p>
          <a:pPr marL="171450" lvl="1" indent="-171450" algn="l" defTabSz="711200">
            <a:lnSpc>
              <a:spcPct val="90000"/>
            </a:lnSpc>
            <a:spcBef>
              <a:spcPct val="0"/>
            </a:spcBef>
            <a:spcAft>
              <a:spcPct val="15000"/>
            </a:spcAft>
            <a:buChar char="••"/>
          </a:pPr>
          <a:r>
            <a:rPr lang="en-US" sz="1600" i="1" kern="1200" dirty="0" smtClean="0">
              <a:solidFill>
                <a:sysClr val="windowText" lastClr="000000">
                  <a:hueOff val="0"/>
                  <a:satOff val="0"/>
                  <a:lumOff val="0"/>
                  <a:alphaOff val="0"/>
                </a:sysClr>
              </a:solidFill>
              <a:latin typeface="Cambria"/>
              <a:ea typeface="+mn-ea"/>
              <a:cs typeface="+mn-cs"/>
            </a:rPr>
            <a:t>Volatile relationships</a:t>
          </a:r>
          <a:endParaRPr lang="fr-FR" sz="1600" kern="1200" dirty="0">
            <a:solidFill>
              <a:sysClr val="windowText" lastClr="000000">
                <a:hueOff val="0"/>
                <a:satOff val="0"/>
                <a:lumOff val="0"/>
                <a:alphaOff val="0"/>
              </a:sysClr>
            </a:solidFill>
            <a:latin typeface="Cambria"/>
            <a:ea typeface="+mn-ea"/>
            <a:cs typeface="+mn-cs"/>
          </a:endParaRPr>
        </a:p>
      </dsp:txBody>
      <dsp:txXfrm>
        <a:off x="4171770" y="1843562"/>
        <a:ext cx="2980081" cy="2444270"/>
      </dsp:txXfrm>
    </dsp:sp>
    <dsp:sp modelId="{FA7F2960-D535-EB47-8AA5-E1DB09935F24}">
      <dsp:nvSpPr>
        <dsp:cNvPr id="0" name=""/>
        <dsp:cNvSpPr/>
      </dsp:nvSpPr>
      <dsp:spPr>
        <a:xfrm>
          <a:off x="5705965" y="-293447"/>
          <a:ext cx="3848317" cy="3848317"/>
        </a:xfrm>
        <a:prstGeom prst="circularArrow">
          <a:avLst>
            <a:gd name="adj1" fmla="val 2547"/>
            <a:gd name="adj2" fmla="val 309072"/>
            <a:gd name="adj3" fmla="val 19235455"/>
            <a:gd name="adj4" fmla="val 12295549"/>
            <a:gd name="adj5" fmla="val 2972"/>
          </a:avLst>
        </a:prstGeom>
        <a:gradFill rotWithShape="0">
          <a:gsLst>
            <a:gs pos="0">
              <a:srgbClr val="4F81BD">
                <a:tint val="60000"/>
                <a:hueOff val="0"/>
                <a:satOff val="0"/>
                <a:lumOff val="0"/>
                <a:alphaOff val="0"/>
                <a:tint val="100000"/>
                <a:shade val="100000"/>
                <a:satMod val="130000"/>
              </a:srgbClr>
            </a:gs>
            <a:gs pos="100000">
              <a:srgbClr val="4F81BD">
                <a:tint val="6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B899E28-7CC6-1A4B-9029-848185D1FA67}">
      <dsp:nvSpPr>
        <dsp:cNvPr id="0" name=""/>
        <dsp:cNvSpPr/>
      </dsp:nvSpPr>
      <dsp:spPr>
        <a:xfrm>
          <a:off x="4639736" y="864961"/>
          <a:ext cx="2687991" cy="1068925"/>
        </a:xfrm>
        <a:prstGeom prst="roundRect">
          <a:avLst>
            <a:gd name="adj" fmla="val 10000"/>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solidFill>
                <a:sysClr val="window" lastClr="FFFFFF"/>
              </a:solidFill>
              <a:latin typeface="Cambria"/>
              <a:ea typeface="+mn-ea"/>
              <a:cs typeface="+mn-cs"/>
            </a:rPr>
            <a:t>Emotion Dysregulation</a:t>
          </a:r>
          <a:endParaRPr lang="en-US" sz="2800" kern="1200" dirty="0">
            <a:solidFill>
              <a:sysClr val="window" lastClr="FFFFFF"/>
            </a:solidFill>
            <a:latin typeface="Cambria"/>
            <a:ea typeface="+mn-ea"/>
            <a:cs typeface="+mn-cs"/>
          </a:endParaRPr>
        </a:p>
      </dsp:txBody>
      <dsp:txXfrm>
        <a:off x="4639736" y="864961"/>
        <a:ext cx="2687991" cy="1068925"/>
      </dsp:txXfrm>
    </dsp:sp>
    <dsp:sp modelId="{273F35D0-6C1E-5C42-B51B-DAAFB1263190}">
      <dsp:nvSpPr>
        <dsp:cNvPr id="0" name=""/>
        <dsp:cNvSpPr/>
      </dsp:nvSpPr>
      <dsp:spPr>
        <a:xfrm>
          <a:off x="7938390" y="736823"/>
          <a:ext cx="3023990" cy="3319327"/>
        </a:xfrm>
        <a:prstGeom prst="roundRect">
          <a:avLst>
            <a:gd name="adj" fmla="val 10000"/>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b="1" i="1" kern="1200" dirty="0" smtClean="0">
              <a:solidFill>
                <a:sysClr val="windowText" lastClr="000000">
                  <a:hueOff val="0"/>
                  <a:satOff val="0"/>
                  <a:lumOff val="0"/>
                  <a:alphaOff val="0"/>
                </a:sysClr>
              </a:solidFill>
              <a:latin typeface="Cambria"/>
              <a:ea typeface="+mn-ea"/>
              <a:cs typeface="+mn-cs"/>
            </a:rPr>
            <a:t>Depression</a:t>
          </a:r>
          <a:endParaRPr lang="en-US" sz="1600" b="1" i="1" kern="1200" dirty="0">
            <a:solidFill>
              <a:sysClr val="windowText" lastClr="000000">
                <a:hueOff val="0"/>
                <a:satOff val="0"/>
                <a:lumOff val="0"/>
                <a:alphaOff val="0"/>
              </a:sysClr>
            </a:solidFill>
            <a:latin typeface="Cambria"/>
            <a:ea typeface="+mn-ea"/>
            <a:cs typeface="+mn-cs"/>
          </a:endParaRPr>
        </a:p>
        <a:p>
          <a:pPr marL="171450" lvl="1" indent="-171450" algn="l" defTabSz="711200">
            <a:lnSpc>
              <a:spcPct val="90000"/>
            </a:lnSpc>
            <a:spcBef>
              <a:spcPct val="0"/>
            </a:spcBef>
            <a:spcAft>
              <a:spcPct val="15000"/>
            </a:spcAft>
            <a:buChar char="••"/>
          </a:pPr>
          <a:r>
            <a:rPr lang="en-US" sz="1600" b="1" i="1" kern="1200" dirty="0" smtClean="0">
              <a:solidFill>
                <a:sysClr val="windowText" lastClr="000000">
                  <a:hueOff val="0"/>
                  <a:satOff val="0"/>
                  <a:lumOff val="0"/>
                  <a:alphaOff val="0"/>
                </a:sysClr>
              </a:solidFill>
              <a:latin typeface="Cambria"/>
              <a:ea typeface="+mn-ea"/>
              <a:cs typeface="+mn-cs"/>
            </a:rPr>
            <a:t>Suicide Risk</a:t>
          </a:r>
          <a:endParaRPr lang="en-US" sz="1600" b="1" i="1" kern="1200" dirty="0">
            <a:solidFill>
              <a:sysClr val="windowText" lastClr="000000">
                <a:hueOff val="0"/>
                <a:satOff val="0"/>
                <a:lumOff val="0"/>
                <a:alphaOff val="0"/>
              </a:sysClr>
            </a:solidFill>
            <a:latin typeface="Cambria"/>
            <a:ea typeface="+mn-ea"/>
            <a:cs typeface="+mn-cs"/>
          </a:endParaRPr>
        </a:p>
        <a:p>
          <a:pPr marL="171450" lvl="1" indent="-171450" algn="l" defTabSz="711200">
            <a:lnSpc>
              <a:spcPct val="90000"/>
            </a:lnSpc>
            <a:spcBef>
              <a:spcPct val="0"/>
            </a:spcBef>
            <a:spcAft>
              <a:spcPct val="15000"/>
            </a:spcAft>
            <a:buChar char="••"/>
          </a:pPr>
          <a:r>
            <a:rPr lang="en-US" sz="1600" b="1" i="1" kern="1200" dirty="0" smtClean="0">
              <a:solidFill>
                <a:sysClr val="windowText" lastClr="000000">
                  <a:hueOff val="0"/>
                  <a:satOff val="0"/>
                  <a:lumOff val="0"/>
                  <a:alphaOff val="0"/>
                </a:sysClr>
              </a:solidFill>
              <a:latin typeface="Cambria"/>
              <a:ea typeface="+mn-ea"/>
              <a:cs typeface="+mn-cs"/>
            </a:rPr>
            <a:t>Post-Traumatic Stress Disorder</a:t>
          </a:r>
          <a:endParaRPr lang="en-US" sz="1600" b="1" i="1" kern="1200" dirty="0">
            <a:solidFill>
              <a:sysClr val="windowText" lastClr="000000">
                <a:hueOff val="0"/>
                <a:satOff val="0"/>
                <a:lumOff val="0"/>
                <a:alphaOff val="0"/>
              </a:sysClr>
            </a:solidFill>
            <a:latin typeface="Cambria"/>
            <a:ea typeface="+mn-ea"/>
            <a:cs typeface="+mn-cs"/>
          </a:endParaRPr>
        </a:p>
        <a:p>
          <a:pPr marL="171450" lvl="1" indent="-171450" algn="l" defTabSz="711200">
            <a:lnSpc>
              <a:spcPct val="90000"/>
            </a:lnSpc>
            <a:spcBef>
              <a:spcPct val="0"/>
            </a:spcBef>
            <a:spcAft>
              <a:spcPct val="15000"/>
            </a:spcAft>
            <a:buChar char="••"/>
          </a:pPr>
          <a:r>
            <a:rPr lang="en-US" sz="1600" b="1" i="1" kern="1200" dirty="0" smtClean="0">
              <a:solidFill>
                <a:sysClr val="windowText" lastClr="000000">
                  <a:hueOff val="0"/>
                  <a:satOff val="0"/>
                  <a:lumOff val="0"/>
                  <a:alphaOff val="0"/>
                </a:sysClr>
              </a:solidFill>
              <a:latin typeface="Cambria"/>
              <a:ea typeface="+mn-ea"/>
              <a:cs typeface="+mn-cs"/>
            </a:rPr>
            <a:t>Anxiety</a:t>
          </a:r>
          <a:endParaRPr lang="fr-FR" sz="1600" b="1" i="1" kern="1200" dirty="0">
            <a:solidFill>
              <a:sysClr val="windowText" lastClr="000000">
                <a:hueOff val="0"/>
                <a:satOff val="0"/>
                <a:lumOff val="0"/>
                <a:alphaOff val="0"/>
              </a:sysClr>
            </a:solidFill>
            <a:latin typeface="Cambria"/>
            <a:ea typeface="+mn-ea"/>
            <a:cs typeface="+mn-cs"/>
          </a:endParaRPr>
        </a:p>
        <a:p>
          <a:pPr marL="171450" lvl="1" indent="-171450" algn="l" defTabSz="711200">
            <a:lnSpc>
              <a:spcPct val="90000"/>
            </a:lnSpc>
            <a:spcBef>
              <a:spcPct val="0"/>
            </a:spcBef>
            <a:spcAft>
              <a:spcPct val="15000"/>
            </a:spcAft>
            <a:buChar char="••"/>
          </a:pPr>
          <a:r>
            <a:rPr lang="fr-FR" sz="1600" b="1" i="1" kern="1200" dirty="0" smtClean="0">
              <a:solidFill>
                <a:sysClr val="windowText" lastClr="000000">
                  <a:hueOff val="0"/>
                  <a:satOff val="0"/>
                  <a:lumOff val="0"/>
                  <a:alphaOff val="0"/>
                </a:sysClr>
              </a:solidFill>
              <a:latin typeface="Cambria"/>
              <a:ea typeface="+mn-ea"/>
              <a:cs typeface="+mn-cs"/>
            </a:rPr>
            <a:t>Panic </a:t>
          </a:r>
          <a:r>
            <a:rPr lang="fr-FR" sz="1600" b="1" i="1" kern="1200" dirty="0" err="1" smtClean="0">
              <a:solidFill>
                <a:sysClr val="windowText" lastClr="000000">
                  <a:hueOff val="0"/>
                  <a:satOff val="0"/>
                  <a:lumOff val="0"/>
                  <a:alphaOff val="0"/>
                </a:sysClr>
              </a:solidFill>
              <a:latin typeface="Cambria"/>
              <a:ea typeface="+mn-ea"/>
              <a:cs typeface="+mn-cs"/>
            </a:rPr>
            <a:t>Disorders</a:t>
          </a:r>
          <a:endParaRPr lang="fr-FR" sz="1600" b="1" i="1" kern="1200" dirty="0">
            <a:solidFill>
              <a:sysClr val="windowText" lastClr="000000">
                <a:hueOff val="0"/>
                <a:satOff val="0"/>
                <a:lumOff val="0"/>
                <a:alphaOff val="0"/>
              </a:sysClr>
            </a:solidFill>
            <a:latin typeface="Cambria"/>
            <a:ea typeface="+mn-ea"/>
            <a:cs typeface="+mn-cs"/>
          </a:endParaRPr>
        </a:p>
        <a:p>
          <a:pPr marL="171450" lvl="1" indent="-171450" algn="l" defTabSz="711200">
            <a:lnSpc>
              <a:spcPct val="90000"/>
            </a:lnSpc>
            <a:spcBef>
              <a:spcPct val="0"/>
            </a:spcBef>
            <a:spcAft>
              <a:spcPct val="15000"/>
            </a:spcAft>
            <a:buChar char="••"/>
          </a:pPr>
          <a:r>
            <a:rPr lang="fr-FR" sz="1600" b="1" i="1" kern="1200" dirty="0" smtClean="0">
              <a:solidFill>
                <a:sysClr val="windowText" lastClr="000000">
                  <a:hueOff val="0"/>
                  <a:satOff val="0"/>
                  <a:lumOff val="0"/>
                  <a:alphaOff val="0"/>
                </a:sysClr>
              </a:solidFill>
              <a:latin typeface="Cambria"/>
              <a:ea typeface="+mn-ea"/>
              <a:cs typeface="+mn-cs"/>
            </a:rPr>
            <a:t>Substance use</a:t>
          </a:r>
          <a:endParaRPr lang="fr-FR" sz="1600" b="1" i="1" kern="1200" dirty="0">
            <a:solidFill>
              <a:sysClr val="windowText" lastClr="000000">
                <a:hueOff val="0"/>
                <a:satOff val="0"/>
                <a:lumOff val="0"/>
                <a:alphaOff val="0"/>
              </a:sysClr>
            </a:solidFill>
            <a:latin typeface="Cambria"/>
            <a:ea typeface="+mn-ea"/>
            <a:cs typeface="+mn-cs"/>
          </a:endParaRPr>
        </a:p>
        <a:p>
          <a:pPr marL="57150" lvl="1" indent="-57150" algn="l" defTabSz="444500">
            <a:lnSpc>
              <a:spcPct val="90000"/>
            </a:lnSpc>
            <a:spcBef>
              <a:spcPct val="0"/>
            </a:spcBef>
            <a:spcAft>
              <a:spcPct val="15000"/>
            </a:spcAft>
            <a:buChar char="••"/>
          </a:pPr>
          <a:endParaRPr lang="fr-FR" sz="1000" b="1" i="1" kern="1200" dirty="0">
            <a:solidFill>
              <a:sysClr val="windowText" lastClr="000000">
                <a:hueOff val="0"/>
                <a:satOff val="0"/>
                <a:lumOff val="0"/>
                <a:alphaOff val="0"/>
              </a:sysClr>
            </a:solidFill>
            <a:latin typeface="Cambria"/>
            <a:ea typeface="+mn-ea"/>
            <a:cs typeface="+mn-cs"/>
          </a:endParaRPr>
        </a:p>
      </dsp:txBody>
      <dsp:txXfrm>
        <a:off x="7938390" y="736823"/>
        <a:ext cx="3023990" cy="2608042"/>
      </dsp:txXfrm>
    </dsp:sp>
    <dsp:sp modelId="{A06999AB-1BB2-7945-ACFF-371647FD8DF3}">
      <dsp:nvSpPr>
        <dsp:cNvPr id="0" name=""/>
        <dsp:cNvSpPr/>
      </dsp:nvSpPr>
      <dsp:spPr>
        <a:xfrm>
          <a:off x="8395516" y="3544641"/>
          <a:ext cx="2687991" cy="1068925"/>
        </a:xfrm>
        <a:prstGeom prst="roundRect">
          <a:avLst>
            <a:gd name="adj" fmla="val 10000"/>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u="none" kern="1200" dirty="0" smtClean="0">
              <a:solidFill>
                <a:sysClr val="window" lastClr="FFFFFF"/>
              </a:solidFill>
              <a:latin typeface="Cambria"/>
              <a:ea typeface="+mn-ea"/>
              <a:cs typeface="+mn-cs"/>
            </a:rPr>
            <a:t>Psychological </a:t>
          </a:r>
        </a:p>
        <a:p>
          <a:pPr lvl="0" algn="ctr" defTabSz="1244600">
            <a:lnSpc>
              <a:spcPct val="90000"/>
            </a:lnSpc>
            <a:spcBef>
              <a:spcPct val="0"/>
            </a:spcBef>
            <a:spcAft>
              <a:spcPct val="35000"/>
            </a:spcAft>
          </a:pPr>
          <a:r>
            <a:rPr lang="en-US" sz="2800" b="1" u="none" kern="1200" dirty="0" smtClean="0">
              <a:solidFill>
                <a:sysClr val="window" lastClr="FFFFFF"/>
              </a:solidFill>
              <a:latin typeface="Cambria"/>
              <a:ea typeface="+mn-ea"/>
              <a:cs typeface="+mn-cs"/>
            </a:rPr>
            <a:t>Distress</a:t>
          </a:r>
          <a:endParaRPr lang="en-US" sz="2800" u="none" kern="1200" dirty="0">
            <a:solidFill>
              <a:sysClr val="window" lastClr="FFFFFF"/>
            </a:solidFill>
            <a:latin typeface="Cambria"/>
            <a:ea typeface="+mn-ea"/>
            <a:cs typeface="+mn-cs"/>
          </a:endParaRPr>
        </a:p>
      </dsp:txBody>
      <dsp:txXfrm>
        <a:off x="8395516" y="3544641"/>
        <a:ext cx="2687991" cy="106892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AFAB0F-0E34-4FAF-97F4-719E40F0CFEB}">
      <dsp:nvSpPr>
        <dsp:cNvPr id="0" name=""/>
        <dsp:cNvSpPr/>
      </dsp:nvSpPr>
      <dsp:spPr>
        <a:xfrm>
          <a:off x="1530355" y="0"/>
          <a:ext cx="1645920" cy="1780408"/>
        </a:xfrm>
        <a:prstGeom prst="ellipse">
          <a:avLst/>
        </a:prstGeom>
        <a:solidFill>
          <a:schemeClr val="accent2">
            <a:alpha val="50000"/>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Awareness</a:t>
          </a:r>
          <a:endParaRPr lang="en-US" sz="2000" kern="1200" dirty="0">
            <a:solidFill>
              <a:schemeClr val="tx1"/>
            </a:solidFill>
          </a:endParaRPr>
        </a:p>
      </dsp:txBody>
      <dsp:txXfrm>
        <a:off x="1749811" y="311571"/>
        <a:ext cx="1207008" cy="801183"/>
      </dsp:txXfrm>
    </dsp:sp>
    <dsp:sp modelId="{153D6909-5629-400A-B231-6C1E5FFFA92E}">
      <dsp:nvSpPr>
        <dsp:cNvPr id="0" name=""/>
        <dsp:cNvSpPr/>
      </dsp:nvSpPr>
      <dsp:spPr>
        <a:xfrm>
          <a:off x="2097626" y="992260"/>
          <a:ext cx="1645920" cy="1645920"/>
        </a:xfrm>
        <a:prstGeom prst="ellipse">
          <a:avLst/>
        </a:prstGeom>
        <a:solidFill>
          <a:schemeClr val="accent3">
            <a:alpha val="50000"/>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Courage</a:t>
          </a:r>
          <a:endParaRPr lang="en-US" sz="2000" kern="1200" dirty="0">
            <a:solidFill>
              <a:schemeClr val="tx1"/>
            </a:solidFill>
          </a:endParaRPr>
        </a:p>
      </dsp:txBody>
      <dsp:txXfrm>
        <a:off x="2601004" y="1417456"/>
        <a:ext cx="987552" cy="905256"/>
      </dsp:txXfrm>
    </dsp:sp>
    <dsp:sp modelId="{E900DE14-ED29-48BD-8484-1E40D03EAF88}">
      <dsp:nvSpPr>
        <dsp:cNvPr id="0" name=""/>
        <dsp:cNvSpPr/>
      </dsp:nvSpPr>
      <dsp:spPr>
        <a:xfrm>
          <a:off x="674586" y="914400"/>
          <a:ext cx="1645920" cy="1590008"/>
        </a:xfrm>
        <a:prstGeom prst="ellipse">
          <a:avLst/>
        </a:prstGeom>
        <a:solidFill>
          <a:schemeClr val="accent4">
            <a:alpha val="50000"/>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   </a:t>
          </a:r>
          <a:r>
            <a:rPr lang="en-US" sz="2000" kern="1200" dirty="0" smtClean="0">
              <a:solidFill>
                <a:schemeClr val="tx1"/>
              </a:solidFill>
            </a:rPr>
            <a:t>Love</a:t>
          </a:r>
          <a:endParaRPr lang="en-US" sz="2000" kern="1200" dirty="0">
            <a:solidFill>
              <a:schemeClr val="tx1"/>
            </a:solidFill>
          </a:endParaRPr>
        </a:p>
      </dsp:txBody>
      <dsp:txXfrm>
        <a:off x="829577" y="1325152"/>
        <a:ext cx="987552" cy="87450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fr-FR" sz="1200"/>
            </a:lvl1pPr>
          </a:lstStyle>
          <a:p>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fr-FR" sz="1200"/>
            </a:lvl1pPr>
          </a:lstStyle>
          <a:p>
            <a:fld id="{90C5D4D9-9073-41D7-A254-3D5FD19B75D0}" type="datetime1">
              <a:rPr lang="fr-FR" smtClean="0"/>
              <a:pPr/>
              <a:t>6/14/16</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fr-F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fr-FR" sz="1200"/>
            </a:lvl1pPr>
          </a:lstStyle>
          <a:p>
            <a:fld id="{D9F912AB-2776-42F2-A957-313FC7EFEDB9}" type="slidenum">
              <a:rPr lang="fr-FR"/>
              <a:pPr/>
              <a:t>‹#›</a:t>
            </a:fld>
            <a:endParaRPr lang="fr-FR"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fr-F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fr-FR" sz="1200"/>
            </a:lvl1pPr>
          </a:lstStyle>
          <a:p>
            <a:fld id="{200CD109-1700-48C3-813E-6BBB1DFB3493}" type="datetime1">
              <a:rPr lang="fr-FR" smtClean="0"/>
              <a:pPr/>
              <a:t>6/14/16</a:t>
            </a:fld>
            <a:endParaRPr lang="fr-FR" dirty="0"/>
          </a:p>
        </p:txBody>
      </p:sp>
      <p:sp>
        <p:nvSpPr>
          <p:cNvPr id="4" name="Espace réservé de l’image des diapositives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fr-F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fr-FR" sz="1200"/>
            </a:lvl1pPr>
          </a:lstStyle>
          <a:p>
            <a:fld id="{F93199CD-3E1B-4AE6-990F-76F925F5EA9F}" type="slidenum">
              <a:rPr lang="fr-FR" smtClean="0"/>
              <a:pPr/>
              <a:t>‹#›</a:t>
            </a:fld>
            <a:endParaRPr lang="fr-FR"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lang="fr-FR" sz="1200" kern="1200">
        <a:solidFill>
          <a:schemeClr val="tx1"/>
        </a:solidFill>
        <a:latin typeface="+mn-lt"/>
        <a:ea typeface="+mn-ea"/>
        <a:cs typeface="+mn-cs"/>
      </a:defRPr>
    </a:lvl1pPr>
    <a:lvl2pPr marL="457200" algn="l" defTabSz="914400" rtl="0" eaLnBrk="1" latinLnBrk="0" hangingPunct="1">
      <a:defRPr lang="fr-FR" sz="1200" kern="1200">
        <a:solidFill>
          <a:schemeClr val="tx1"/>
        </a:solidFill>
        <a:latin typeface="+mn-lt"/>
        <a:ea typeface="+mn-ea"/>
        <a:cs typeface="+mn-cs"/>
      </a:defRPr>
    </a:lvl2pPr>
    <a:lvl3pPr marL="914400" algn="l" defTabSz="914400" rtl="0" eaLnBrk="1" latinLnBrk="0" hangingPunct="1">
      <a:defRPr lang="fr-FR" sz="1200" kern="1200">
        <a:solidFill>
          <a:schemeClr val="tx1"/>
        </a:solidFill>
        <a:latin typeface="+mn-lt"/>
        <a:ea typeface="+mn-ea"/>
        <a:cs typeface="+mn-cs"/>
      </a:defRPr>
    </a:lvl3pPr>
    <a:lvl4pPr marL="1371600" algn="l" defTabSz="914400" rtl="0" eaLnBrk="1" latinLnBrk="0" hangingPunct="1">
      <a:defRPr lang="fr-FR" sz="1200" kern="1200">
        <a:solidFill>
          <a:schemeClr val="tx1"/>
        </a:solidFill>
        <a:latin typeface="+mn-lt"/>
        <a:ea typeface="+mn-ea"/>
        <a:cs typeface="+mn-cs"/>
      </a:defRPr>
    </a:lvl4pPr>
    <a:lvl5pPr marL="1828800" algn="l" defTabSz="914400" rtl="0" eaLnBrk="1" latinLnBrk="0" hangingPunct="1">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0.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notesMaster" Target="../notesMasters/notesMaster1.xml"/><Relationship Id="rId3"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way to read</a:t>
            </a:r>
            <a:r>
              <a:rPr lang="en-US" baseline="0" dirty="0" smtClean="0"/>
              <a:t> this chart:  “Living with air pollution increases your odds of an early death by 5%.  Obesity increases your odds of an early death by 20%....</a:t>
            </a:r>
          </a:p>
          <a:p>
            <a:endParaRPr lang="en-US" baseline="0" dirty="0" smtClean="0"/>
          </a:p>
          <a:p>
            <a:pPr defTabSz="873161">
              <a:defRPr/>
            </a:pPr>
            <a:r>
              <a:rPr lang="en-US" dirty="0" smtClean="0"/>
              <a:t>http://www.plosmedicine.org/article/info%3Adoi%2F10.1371%2Fjournal.pmed.1000316#s4</a:t>
            </a:r>
          </a:p>
          <a:p>
            <a:endParaRPr lang="en-US" dirty="0"/>
          </a:p>
        </p:txBody>
      </p:sp>
      <p:sp>
        <p:nvSpPr>
          <p:cNvPr id="4" name="Slide Number Placeholder 3"/>
          <p:cNvSpPr>
            <a:spLocks noGrp="1"/>
          </p:cNvSpPr>
          <p:nvPr>
            <p:ph type="sldNum" sz="quarter" idx="10"/>
          </p:nvPr>
        </p:nvSpPr>
        <p:spPr/>
        <p:txBody>
          <a:bodyPr/>
          <a:lstStyle/>
          <a:p>
            <a:pPr>
              <a:defRPr/>
            </a:pPr>
            <a:fld id="{CD8B541E-2332-46D6-8F76-D303649B9FC2}" type="slidenum">
              <a:rPr lang="en-US" smtClean="0">
                <a:solidFill>
                  <a:prstClr val="black"/>
                </a:solidFill>
              </a:rPr>
              <a:pPr>
                <a:defRPr/>
              </a:pPr>
              <a:t>11</a:t>
            </a:fld>
            <a:endParaRPr lang="en-US">
              <a:solidFill>
                <a:prstClr val="black"/>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99702583"/>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custDataLst>
              <p:tags r:id="rId1"/>
            </p:custDataLst>
          </p:nvPr>
        </p:nvSpPr>
        <p:spPr/>
        <p:txBody>
          <a:bodyPr/>
          <a:lstStyle/>
          <a:p>
            <a:r>
              <a:rPr lang="en-US" dirty="0"/>
              <a:t>Point out that awareness scourge in love functionally defined, what is courageous and loving for one person might be a step forward for another it might be less than they could have done in print e.g. a 1</a:t>
            </a:r>
          </a:p>
        </p:txBody>
      </p:sp>
      <p:sp>
        <p:nvSpPr>
          <p:cNvPr id="4" name="Slide Number Placeholder 3"/>
          <p:cNvSpPr>
            <a:spLocks noGrp="1"/>
          </p:cNvSpPr>
          <p:nvPr>
            <p:ph type="sldNum" sz="quarter" idx="10"/>
          </p:nvPr>
        </p:nvSpPr>
        <p:spPr/>
        <p:txBody>
          <a:bodyPr/>
          <a:lstStyle/>
          <a:p>
            <a:fld id="{61E499F7-991D-4F0E-8E2C-047C2C976192}" type="slidenum">
              <a:rPr lang="en-US" smtClean="0">
                <a:solidFill>
                  <a:prstClr val="black"/>
                </a:solidFill>
              </a:rPr>
              <a:pPr/>
              <a:t>31</a:t>
            </a:fld>
            <a:endParaRPr lang="en-US">
              <a:solidFill>
                <a:prstClr val="black"/>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69031103"/>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defTabSz="452846">
              <a:defRPr/>
            </a:pPr>
            <a:r>
              <a:rPr lang="en-US" dirty="0"/>
              <a:t>Your emotional vulnerability can penetrate much deeper than words alone.  </a:t>
            </a:r>
          </a:p>
          <a:p>
            <a:endParaRPr lang="en-US" dirty="0"/>
          </a:p>
        </p:txBody>
      </p:sp>
      <p:sp>
        <p:nvSpPr>
          <p:cNvPr id="4" name="Slide Number Placeholder 3"/>
          <p:cNvSpPr>
            <a:spLocks noGrp="1"/>
          </p:cNvSpPr>
          <p:nvPr>
            <p:ph type="sldNum" sz="quarter" idx="10"/>
          </p:nvPr>
        </p:nvSpPr>
        <p:spPr/>
        <p:txBody>
          <a:bodyPr/>
          <a:lstStyle/>
          <a:p>
            <a:fld id="{3C0A0754-A5BB-9348-A18E-054B1AF32A7E}" type="slidenum">
              <a:rPr lang="en-US" smtClean="0">
                <a:solidFill>
                  <a:prstClr val="black"/>
                </a:solidFill>
              </a:rPr>
              <a:pPr/>
              <a:t>32</a:t>
            </a:fld>
            <a:endParaRPr lang="en-US">
              <a:solidFill>
                <a:prstClr val="black"/>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74687209"/>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dirty="0"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9CD165-DC2F-4508-9958-7B15D965C241}" type="slidenum">
              <a:rPr lang="en-US" smtClean="0"/>
              <a:pPr fontAlgn="base">
                <a:spcBef>
                  <a:spcPct val="0"/>
                </a:spcBef>
                <a:spcAft>
                  <a:spcPct val="0"/>
                </a:spcAft>
                <a:defRPr/>
              </a:pPr>
              <a:t>42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4FC8726B-EBB0-4E0C-89D7-2ECCF9EE641E}" type="slidenum">
              <a:rPr lang="en-IE" smtClean="0"/>
              <a:pPr/>
              <a:t>54</a:t>
            </a:fld>
            <a:endParaRPr lang="en-I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4FC8726B-EBB0-4E0C-89D7-2ECCF9EE641E}" type="slidenum">
              <a:rPr lang="en-IE" smtClean="0"/>
              <a:pPr/>
              <a:t>55</a:t>
            </a:fld>
            <a:endParaRPr lang="en-I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65538"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a:solidFill>
                  <a:schemeClr val="tx2"/>
                </a:solidFill>
                <a:latin typeface="Calibri" charset="0"/>
                <a:cs typeface="Arial" charset="0"/>
              </a:rPr>
              <a:t>Recent headline of the San Francisco Chronicle. </a:t>
            </a:r>
          </a:p>
          <a:p>
            <a:pPr eaLnBrk="1" hangingPunct="1">
              <a:spcBef>
                <a:spcPct val="0"/>
              </a:spcBef>
            </a:pPr>
            <a:endParaRPr lang="en-US">
              <a:solidFill>
                <a:schemeClr val="tx2"/>
              </a:solidFill>
              <a:latin typeface="Calibri" charset="0"/>
              <a:cs typeface="Arial" charset="0"/>
            </a:endParaRPr>
          </a:p>
          <a:p>
            <a:pPr eaLnBrk="1" hangingPunct="1">
              <a:spcBef>
                <a:spcPct val="0"/>
              </a:spcBef>
            </a:pPr>
            <a:r>
              <a:rPr lang="en-US">
                <a:solidFill>
                  <a:schemeClr val="tx2"/>
                </a:solidFill>
                <a:latin typeface="Calibri" charset="0"/>
                <a:cs typeface="Arial" charset="0"/>
              </a:rPr>
              <a:t>Female humpback whale who had become entangled</a:t>
            </a:r>
          </a:p>
          <a:p>
            <a:pPr eaLnBrk="1" hangingPunct="1">
              <a:spcBef>
                <a:spcPct val="0"/>
              </a:spcBef>
            </a:pPr>
            <a:r>
              <a:rPr lang="en-US">
                <a:solidFill>
                  <a:schemeClr val="tx2"/>
                </a:solidFill>
                <a:latin typeface="Calibri" charset="0"/>
                <a:cs typeface="Arial" charset="0"/>
              </a:rPr>
              <a:t>in a spiderweb of crab traps and line weighted down </a:t>
            </a:r>
          </a:p>
          <a:p>
            <a:pPr eaLnBrk="1" hangingPunct="1">
              <a:spcBef>
                <a:spcPct val="0"/>
              </a:spcBef>
            </a:pPr>
            <a:r>
              <a:rPr lang="en-US">
                <a:solidFill>
                  <a:schemeClr val="tx2"/>
                </a:solidFill>
                <a:latin typeface="Calibri" charset="0"/>
                <a:cs typeface="Arial" charset="0"/>
              </a:rPr>
              <a:t>by hundreds of pounds of traps that caused her </a:t>
            </a:r>
          </a:p>
          <a:p>
            <a:pPr eaLnBrk="1" hangingPunct="1">
              <a:spcBef>
                <a:spcPct val="0"/>
              </a:spcBef>
            </a:pPr>
            <a:r>
              <a:rPr lang="en-US">
                <a:solidFill>
                  <a:schemeClr val="tx2"/>
                </a:solidFill>
                <a:latin typeface="Calibri" charset="0"/>
                <a:cs typeface="Arial" charset="0"/>
              </a:rPr>
              <a:t>to struggle to stay afloat. She also had hundreds </a:t>
            </a:r>
          </a:p>
          <a:p>
            <a:pPr eaLnBrk="1" hangingPunct="1">
              <a:spcBef>
                <a:spcPct val="0"/>
              </a:spcBef>
            </a:pPr>
            <a:r>
              <a:rPr lang="en-US">
                <a:solidFill>
                  <a:schemeClr val="tx2"/>
                </a:solidFill>
                <a:latin typeface="Calibri" charset="0"/>
                <a:cs typeface="Arial" charset="0"/>
              </a:rPr>
              <a:t>of yards of line rope  wrapped around her body, tail, </a:t>
            </a:r>
          </a:p>
          <a:p>
            <a:pPr eaLnBrk="1" hangingPunct="1">
              <a:spcBef>
                <a:spcPct val="0"/>
              </a:spcBef>
            </a:pPr>
            <a:r>
              <a:rPr lang="en-US">
                <a:solidFill>
                  <a:schemeClr val="tx2"/>
                </a:solidFill>
                <a:latin typeface="Calibri" charset="0"/>
                <a:cs typeface="Arial" charset="0"/>
              </a:rPr>
              <a:t>Torso, and a line tugging in her mouth.</a:t>
            </a:r>
            <a:br>
              <a:rPr lang="en-US">
                <a:solidFill>
                  <a:schemeClr val="tx2"/>
                </a:solidFill>
                <a:latin typeface="Calibri" charset="0"/>
                <a:cs typeface="Arial" charset="0"/>
              </a:rPr>
            </a:br>
            <a:r>
              <a:rPr lang="en-US">
                <a:solidFill>
                  <a:schemeClr val="tx2"/>
                </a:solidFill>
                <a:latin typeface="Calibri" charset="0"/>
                <a:cs typeface="Arial" charset="0"/>
              </a:rPr>
              <a:t/>
            </a:r>
            <a:br>
              <a:rPr lang="en-US">
                <a:solidFill>
                  <a:schemeClr val="tx2"/>
                </a:solidFill>
                <a:latin typeface="Calibri" charset="0"/>
                <a:cs typeface="Arial" charset="0"/>
              </a:rPr>
            </a:br>
            <a:r>
              <a:rPr lang="en-US">
                <a:solidFill>
                  <a:schemeClr val="tx2"/>
                </a:solidFill>
                <a:latin typeface="Calibri" charset="0"/>
                <a:cs typeface="Arial" charset="0"/>
              </a:rPr>
              <a:t>A fisherman spotted her just east of the Farallon Islands </a:t>
            </a:r>
          </a:p>
          <a:p>
            <a:pPr eaLnBrk="1" hangingPunct="1">
              <a:spcBef>
                <a:spcPct val="0"/>
              </a:spcBef>
            </a:pPr>
            <a:r>
              <a:rPr lang="en-US">
                <a:solidFill>
                  <a:schemeClr val="tx2"/>
                </a:solidFill>
                <a:latin typeface="Calibri" charset="0"/>
                <a:cs typeface="Arial" charset="0"/>
              </a:rPr>
              <a:t>and radioed an environmental group for help. </a:t>
            </a:r>
          </a:p>
          <a:p>
            <a:pPr eaLnBrk="1" hangingPunct="1">
              <a:spcBef>
                <a:spcPct val="0"/>
              </a:spcBef>
            </a:pPr>
            <a:r>
              <a:rPr lang="en-US">
                <a:solidFill>
                  <a:schemeClr val="tx2"/>
                </a:solidFill>
                <a:latin typeface="Calibri" charset="0"/>
                <a:cs typeface="Arial" charset="0"/>
              </a:rPr>
              <a:t>Within a few hours, the rescue team arrived</a:t>
            </a:r>
          </a:p>
          <a:p>
            <a:pPr eaLnBrk="1" hangingPunct="1">
              <a:spcBef>
                <a:spcPct val="0"/>
              </a:spcBef>
            </a:pPr>
            <a:r>
              <a:rPr lang="en-US">
                <a:solidFill>
                  <a:schemeClr val="tx2"/>
                </a:solidFill>
                <a:latin typeface="Calibri" charset="0"/>
                <a:cs typeface="Arial" charset="0"/>
              </a:rPr>
              <a:t> and determined that she was so bad off,</a:t>
            </a:r>
          </a:p>
          <a:p>
            <a:pPr eaLnBrk="1" hangingPunct="1">
              <a:spcBef>
                <a:spcPct val="0"/>
              </a:spcBef>
            </a:pPr>
            <a:r>
              <a:rPr lang="en-US">
                <a:solidFill>
                  <a:schemeClr val="tx2"/>
                </a:solidFill>
                <a:latin typeface="Calibri" charset="0"/>
                <a:cs typeface="Arial" charset="0"/>
              </a:rPr>
              <a:t> the only way to save her was to dive in </a:t>
            </a:r>
          </a:p>
          <a:p>
            <a:pPr eaLnBrk="1" hangingPunct="1">
              <a:spcBef>
                <a:spcPct val="0"/>
              </a:spcBef>
            </a:pPr>
            <a:r>
              <a:rPr lang="en-US">
                <a:solidFill>
                  <a:schemeClr val="tx2"/>
                </a:solidFill>
                <a:latin typeface="Calibri" charset="0"/>
                <a:cs typeface="Arial" charset="0"/>
              </a:rPr>
              <a:t>and untangle her. They worked for hours </a:t>
            </a:r>
          </a:p>
          <a:p>
            <a:pPr eaLnBrk="1" hangingPunct="1">
              <a:spcBef>
                <a:spcPct val="0"/>
              </a:spcBef>
            </a:pPr>
            <a:r>
              <a:rPr lang="en-US">
                <a:solidFill>
                  <a:schemeClr val="tx2"/>
                </a:solidFill>
                <a:latin typeface="Calibri" charset="0"/>
                <a:cs typeface="Arial" charset="0"/>
              </a:rPr>
              <a:t>and eventually freed her.</a:t>
            </a:r>
            <a:endParaRPr lang="en-US">
              <a:latin typeface="Calibri" charset="0"/>
            </a:endParaRPr>
          </a:p>
        </p:txBody>
      </p:sp>
      <p:sp>
        <p:nvSpPr>
          <p:cNvPr id="65539" name="Slide Number Placeholder 3"/>
          <p:cNvSpPr>
            <a:spLocks noGrp="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600">
                <a:solidFill>
                  <a:srgbClr val="004E74"/>
                </a:solidFill>
                <a:latin typeface="Georgia" charset="0"/>
                <a:ea typeface="ヒラギノ明朝 ProN W3" charset="0"/>
                <a:cs typeface="ヒラギノ明朝 ProN W3" charset="0"/>
                <a:sym typeface="Georgia" charset="0"/>
              </a:defRPr>
            </a:lvl1pPr>
            <a:lvl2pPr marL="742950" indent="-285750" eaLnBrk="0" hangingPunct="0">
              <a:defRPr sz="3600">
                <a:solidFill>
                  <a:srgbClr val="004E74"/>
                </a:solidFill>
                <a:latin typeface="Georgia" charset="0"/>
                <a:ea typeface="ヒラギノ明朝 ProN W3" charset="0"/>
                <a:cs typeface="ヒラギノ明朝 ProN W3" charset="0"/>
                <a:sym typeface="Georgia" charset="0"/>
              </a:defRPr>
            </a:lvl2pPr>
            <a:lvl3pPr marL="1143000" indent="-228600" eaLnBrk="0" hangingPunct="0">
              <a:defRPr sz="3600">
                <a:solidFill>
                  <a:srgbClr val="004E74"/>
                </a:solidFill>
                <a:latin typeface="Georgia" charset="0"/>
                <a:ea typeface="ヒラギノ明朝 ProN W3" charset="0"/>
                <a:cs typeface="ヒラギノ明朝 ProN W3" charset="0"/>
                <a:sym typeface="Georgia" charset="0"/>
              </a:defRPr>
            </a:lvl3pPr>
            <a:lvl4pPr marL="1600200" indent="-228600" eaLnBrk="0" hangingPunct="0">
              <a:defRPr sz="3600">
                <a:solidFill>
                  <a:srgbClr val="004E74"/>
                </a:solidFill>
                <a:latin typeface="Georgia" charset="0"/>
                <a:ea typeface="ヒラギノ明朝 ProN W3" charset="0"/>
                <a:cs typeface="ヒラギノ明朝 ProN W3" charset="0"/>
                <a:sym typeface="Georgia" charset="0"/>
              </a:defRPr>
            </a:lvl4pPr>
            <a:lvl5pPr marL="2057400" indent="-228600" eaLnBrk="0" hangingPunct="0">
              <a:defRPr sz="3600">
                <a:solidFill>
                  <a:srgbClr val="004E74"/>
                </a:solidFill>
                <a:latin typeface="Georgia" charset="0"/>
                <a:ea typeface="ヒラギノ明朝 ProN W3" charset="0"/>
                <a:cs typeface="ヒラギノ明朝 ProN W3" charset="0"/>
                <a:sym typeface="Georgia" charset="0"/>
              </a:defRPr>
            </a:lvl5pPr>
            <a:lvl6pPr marL="2514600" indent="-228600" algn="ctr" eaLnBrk="0" fontAlgn="base" hangingPunct="0">
              <a:spcBef>
                <a:spcPct val="0"/>
              </a:spcBef>
              <a:spcAft>
                <a:spcPct val="0"/>
              </a:spcAft>
              <a:defRPr sz="3600">
                <a:solidFill>
                  <a:srgbClr val="004E74"/>
                </a:solidFill>
                <a:latin typeface="Georgia" charset="0"/>
                <a:ea typeface="ヒラギノ明朝 ProN W3" charset="0"/>
                <a:cs typeface="ヒラギノ明朝 ProN W3" charset="0"/>
                <a:sym typeface="Georgia" charset="0"/>
              </a:defRPr>
            </a:lvl6pPr>
            <a:lvl7pPr marL="2971800" indent="-228600" algn="ctr" eaLnBrk="0" fontAlgn="base" hangingPunct="0">
              <a:spcBef>
                <a:spcPct val="0"/>
              </a:spcBef>
              <a:spcAft>
                <a:spcPct val="0"/>
              </a:spcAft>
              <a:defRPr sz="3600">
                <a:solidFill>
                  <a:srgbClr val="004E74"/>
                </a:solidFill>
                <a:latin typeface="Georgia" charset="0"/>
                <a:ea typeface="ヒラギノ明朝 ProN W3" charset="0"/>
                <a:cs typeface="ヒラギノ明朝 ProN W3" charset="0"/>
                <a:sym typeface="Georgia" charset="0"/>
              </a:defRPr>
            </a:lvl7pPr>
            <a:lvl8pPr marL="3429000" indent="-228600" algn="ctr" eaLnBrk="0" fontAlgn="base" hangingPunct="0">
              <a:spcBef>
                <a:spcPct val="0"/>
              </a:spcBef>
              <a:spcAft>
                <a:spcPct val="0"/>
              </a:spcAft>
              <a:defRPr sz="3600">
                <a:solidFill>
                  <a:srgbClr val="004E74"/>
                </a:solidFill>
                <a:latin typeface="Georgia" charset="0"/>
                <a:ea typeface="ヒラギノ明朝 ProN W3" charset="0"/>
                <a:cs typeface="ヒラギノ明朝 ProN W3" charset="0"/>
                <a:sym typeface="Georgia" charset="0"/>
              </a:defRPr>
            </a:lvl8pPr>
            <a:lvl9pPr marL="3886200" indent="-228600" algn="ctr" eaLnBrk="0" fontAlgn="base" hangingPunct="0">
              <a:spcBef>
                <a:spcPct val="0"/>
              </a:spcBef>
              <a:spcAft>
                <a:spcPct val="0"/>
              </a:spcAft>
              <a:defRPr sz="3600">
                <a:solidFill>
                  <a:srgbClr val="004E74"/>
                </a:solidFill>
                <a:latin typeface="Georgia" charset="0"/>
                <a:ea typeface="ヒラギノ明朝 ProN W3" charset="0"/>
                <a:cs typeface="ヒラギノ明朝 ProN W3" charset="0"/>
                <a:sym typeface="Georgia" charset="0"/>
              </a:defRPr>
            </a:lvl9pPr>
          </a:lstStyle>
          <a:p>
            <a:pPr eaLnBrk="1" hangingPunct="1"/>
            <a:fld id="{3D672ED9-70FA-4F4A-82C4-3B6B0E6CAB6B}" type="slidenum">
              <a:rPr lang="en-US" sz="1200"/>
              <a:pPr eaLnBrk="1" hangingPunct="1"/>
              <a:t>59</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382588" y="685800"/>
            <a:ext cx="6092825" cy="3429000"/>
          </a:xfrm>
          <a:ln/>
        </p:spPr>
      </p:sp>
      <p:sp>
        <p:nvSpPr>
          <p:cNvPr id="95235" name="Notes Placeholder 2"/>
          <p:cNvSpPr>
            <a:spLocks noGrp="1"/>
          </p:cNvSpPr>
          <p:nvPr>
            <p:ph type="body" idx="1"/>
          </p:nvPr>
        </p:nvSpPr>
        <p:spPr>
          <a:noFill/>
          <a:ln/>
        </p:spPr>
        <p:txBody>
          <a:bodyPr/>
          <a:lstStyle/>
          <a:p>
            <a:pPr marL="684737" lvl="1" indent="-226745"/>
            <a:r>
              <a:rPr lang="en-US" dirty="0">
                <a:latin typeface="Times New Roman" pitchFamily="-65" charset="0"/>
              </a:rPr>
              <a:t>By dividing the world into normal and healthy versus abnormal and disturbed – we have failed to see that most humans are hurting.</a:t>
            </a:r>
          </a:p>
          <a:p>
            <a:pPr marL="684737" lvl="1" indent="-226745"/>
            <a:endParaRPr lang="en-US" dirty="0">
              <a:latin typeface="Times New Roman" pitchFamily="-65" charset="0"/>
            </a:endParaRPr>
          </a:p>
          <a:p>
            <a:pPr marL="684737" lvl="1" indent="-226745"/>
            <a:r>
              <a:rPr lang="en-US" dirty="0">
                <a:latin typeface="Times New Roman" pitchFamily="-65" charset="0"/>
              </a:rPr>
              <a:t>Normal to abnormal.</a:t>
            </a:r>
          </a:p>
          <a:p>
            <a:pPr marL="684737" lvl="1" indent="-226745"/>
            <a:endParaRPr lang="en-US" dirty="0">
              <a:latin typeface="Times New Roman" pitchFamily="-65" charset="0"/>
            </a:endParaRPr>
          </a:p>
          <a:p>
            <a:pPr marL="684737" lvl="1" indent="-226745"/>
            <a:r>
              <a:rPr lang="en-US" dirty="0">
                <a:latin typeface="Times New Roman" pitchFamily="-65" charset="0"/>
              </a:rPr>
              <a:t>Why? The answer must lie in the ordinary.</a:t>
            </a:r>
          </a:p>
          <a:p>
            <a:pPr eaLnBrk="1" hangingPunct="1"/>
            <a:endParaRPr lang="en-US" dirty="0">
              <a:latin typeface="Times New Roman" pitchFamily="-65" charset="0"/>
            </a:endParaRPr>
          </a:p>
        </p:txBody>
      </p:sp>
      <p:sp>
        <p:nvSpPr>
          <p:cNvPr id="95236" name="Slide Number Placeholder 3"/>
          <p:cNvSpPr>
            <a:spLocks noGrp="1"/>
          </p:cNvSpPr>
          <p:nvPr>
            <p:ph type="sldNum" sz="quarter" idx="5"/>
          </p:nvPr>
        </p:nvSpPr>
        <p:spPr>
          <a:noFill/>
        </p:spPr>
        <p:txBody>
          <a:bodyPr/>
          <a:lstStyle/>
          <a:p>
            <a:fld id="{4873F744-3FFB-5F4F-9352-4037D052F876}" type="slidenum">
              <a:rPr lang="en-US"/>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US" dirty="0" smtClean="0"/>
              <a:t>Inspired by </a:t>
            </a:r>
            <a:r>
              <a:rPr lang="en-US" dirty="0" err="1" smtClean="0"/>
              <a:t>Hatzenbuehler’s</a:t>
            </a:r>
            <a:r>
              <a:rPr lang="en-US" dirty="0" smtClean="0"/>
              <a:t> model</a:t>
            </a:r>
            <a:endParaRPr lang="en-US" dirty="0"/>
          </a:p>
        </p:txBody>
      </p:sp>
      <p:sp>
        <p:nvSpPr>
          <p:cNvPr id="4" name="Slide Number Placeholder 3"/>
          <p:cNvSpPr>
            <a:spLocks noGrp="1"/>
          </p:cNvSpPr>
          <p:nvPr>
            <p:ph type="sldNum" sz="quarter" idx="10"/>
          </p:nvPr>
        </p:nvSpPr>
        <p:spPr/>
        <p:txBody>
          <a:bodyPr/>
          <a:lstStyle/>
          <a:p>
            <a:fld id="{7439DF33-4E84-B74C-A814-79E539465376}" type="slidenum">
              <a:rPr lang="en-US" smtClean="0"/>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defRPr/>
            </a:pPr>
            <a:fld id="{7047AFC4-51DD-458E-B756-CC3A9B8FC746}" type="slidenum">
              <a:rPr lang="en-US" smtClean="0">
                <a:latin typeface="Calibri" pitchFamily="34" charset="0"/>
              </a:rPr>
              <a:pPr fontAlgn="base">
                <a:spcBef>
                  <a:spcPct val="0"/>
                </a:spcBef>
                <a:spcAft>
                  <a:spcPct val="0"/>
                </a:spcAft>
                <a:defRPr/>
              </a:pPr>
              <a:t>19</a:t>
            </a:fld>
            <a:endParaRPr lang="en-US" smtClean="0">
              <a:latin typeface="Calibri" pitchFamily="34" charset="0"/>
            </a:endParaRPr>
          </a:p>
        </p:txBody>
      </p:sp>
      <p:sp>
        <p:nvSpPr>
          <p:cNvPr id="215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sp>
      <p:sp>
        <p:nvSpPr>
          <p:cNvPr id="215044" name="Rectangle 3"/>
          <p:cNvSpPr>
            <a:spLocks noGrp="1" noChangeArrowheads="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Mostly about antecedent control- examine and attempt to manipulate what happens before avoidant and other problem behaviors in order to predict and influence it- will come back to this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defRPr/>
            </a:pPr>
            <a:fld id="{8C186070-C24C-4FE1-8F4C-0D7A2558ADE1}" type="slidenum">
              <a:rPr lang="en-US" smtClean="0">
                <a:latin typeface="Calibri" pitchFamily="34" charset="0"/>
              </a:rPr>
              <a:pPr fontAlgn="base">
                <a:spcBef>
                  <a:spcPct val="0"/>
                </a:spcBef>
                <a:spcAft>
                  <a:spcPct val="0"/>
                </a:spcAft>
                <a:defRPr/>
              </a:pPr>
              <a:t>20</a:t>
            </a:fld>
            <a:endParaRPr lang="en-US" smtClean="0">
              <a:latin typeface="Calibri" pitchFamily="34" charset="0"/>
            </a:endParaRPr>
          </a:p>
        </p:txBody>
      </p:sp>
      <p:sp>
        <p:nvSpPr>
          <p:cNvPr id="216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sp>
      <p:sp>
        <p:nvSpPr>
          <p:cNvPr id="216068" name="Rectangle 3"/>
          <p:cNvSpPr>
            <a:spLocks noGrp="1" noChangeArrowheads="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Mostly about consequential control- after behavior- will come back to this but first have to talk about initial steps (the first few sessions)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dirty="0"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9CD165-DC2F-4508-9958-7B15D965C241}" type="slidenum">
              <a:rPr lang="en-US" smtClean="0"/>
              <a:pPr fontAlgn="base">
                <a:spcBef>
                  <a:spcPct val="0"/>
                </a:spcBef>
                <a:spcAft>
                  <a:spcPct val="0"/>
                </a:spcAft>
                <a:defRPr/>
              </a:pPr>
              <a:t>21</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dirty="0"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9CD165-DC2F-4508-9958-7B15D965C241}" type="slidenum">
              <a:rPr lang="en-US" smtClean="0"/>
              <a:pPr fontAlgn="base">
                <a:spcBef>
                  <a:spcPct val="0"/>
                </a:spcBef>
                <a:spcAft>
                  <a:spcPct val="0"/>
                </a:spcAft>
                <a:defRPr/>
              </a:pPr>
              <a:t>22</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7" name="Rectangle 7"/>
          <p:cNvSpPr>
            <a:spLocks noGrp="1" noChangeArrowheads="1"/>
          </p:cNvSpPr>
          <p:nvPr>
            <p:ph type="sldNum" sz="quarter" idx="5"/>
          </p:nvPr>
        </p:nvSpPr>
        <p:spPr>
          <a:noFill/>
        </p:spPr>
        <p:txBody>
          <a:bodyPr/>
          <a:lstStyle/>
          <a:p>
            <a:fld id="{53636EBC-4982-4F8F-898B-BA9BF548E0E2}" type="slidenum">
              <a:rPr lang="en-US" smtClean="0">
                <a:solidFill>
                  <a:srgbClr val="000000"/>
                </a:solidFill>
              </a:rPr>
              <a:pPr/>
              <a:t>29</a:t>
            </a:fld>
            <a:endParaRPr lang="en-US" smtClean="0">
              <a:solidFill>
                <a:srgbClr val="000000"/>
              </a:solidFill>
            </a:endParaRPr>
          </a:p>
        </p:txBody>
      </p:sp>
      <p:sp>
        <p:nvSpPr>
          <p:cNvPr id="93188" name="Rectangle 2"/>
          <p:cNvSpPr>
            <a:spLocks noGrp="1" noRot="1" noChangeAspect="1" noChangeArrowheads="1" noTextEdit="1"/>
          </p:cNvSpPr>
          <p:nvPr>
            <p:ph type="sldImg"/>
          </p:nvPr>
        </p:nvSpPr>
        <p:spPr>
          <a:xfrm>
            <a:off x="382588" y="685800"/>
            <a:ext cx="6092825" cy="3429000"/>
          </a:xfrm>
          <a:ln/>
        </p:spPr>
      </p:sp>
      <p:sp>
        <p:nvSpPr>
          <p:cNvPr id="9318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97769188"/>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DEB577-F06C-4286-BF12-601514617129}" type="slidenum">
              <a:rPr lang="en-US">
                <a:solidFill>
                  <a:srgbClr val="000000"/>
                </a:solidFill>
              </a:rPr>
              <a:pPr/>
              <a:t>30</a:t>
            </a:fld>
            <a:endParaRPr lang="en-US">
              <a:solidFill>
                <a:srgbClr val="000000"/>
              </a:solidFill>
            </a:endParaRPr>
          </a:p>
        </p:txBody>
      </p:sp>
      <p:sp>
        <p:nvSpPr>
          <p:cNvPr id="70658" name="Rectangle 2"/>
          <p:cNvSpPr>
            <a:spLocks noGrp="1" noRot="1" noChangeAspect="1" noChangeArrowheads="1" noTextEdit="1"/>
          </p:cNvSpPr>
          <p:nvPr>
            <p:ph type="sldImg"/>
          </p:nvPr>
        </p:nvSpPr>
        <p:spPr>
          <a:xfrm>
            <a:off x="382588" y="685800"/>
            <a:ext cx="6092825" cy="3429000"/>
          </a:xfrm>
          <a:ln/>
        </p:spPr>
      </p:sp>
      <p:sp>
        <p:nvSpPr>
          <p:cNvPr id="70659" name="Rectangle 3"/>
          <p:cNvSpPr>
            <a:spLocks noGrp="1" noChangeArrowheads="1"/>
          </p:cNvSpPr>
          <p:nvPr>
            <p:ph type="body" idx="1"/>
          </p:nvPr>
        </p:nvSpPr>
        <p:spPr>
          <a:xfrm>
            <a:off x="914404" y="4343403"/>
            <a:ext cx="5029200" cy="4114800"/>
          </a:xfrm>
        </p:spPr>
        <p:txBody>
          <a:bodyPr/>
          <a:lstStyle/>
          <a:p>
            <a:endParaRPr lang="en-US" sz="2000" b="1"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18288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211101" y="187452"/>
            <a:ext cx="11766623" cy="6483096"/>
          </a:xfrm>
          <a:prstGeom prst="rect">
            <a:avLst/>
          </a:prstGeom>
        </p:spPr>
      </p:pic>
      <p:sp>
        <p:nvSpPr>
          <p:cNvPr id="6" name="Slide Number Placeholder 5"/>
          <p:cNvSpPr>
            <a:spLocks noGrp="1"/>
          </p:cNvSpPr>
          <p:nvPr>
            <p:ph type="sldNum" sz="quarter" idx="12"/>
          </p:nvPr>
        </p:nvSpPr>
        <p:spPr/>
        <p:txBody>
          <a:bodyPr/>
          <a:lstStyle/>
          <a:p>
            <a:fld id="{2A013F82-EE5E-44EE-A61D-E31C6657F26F}" type="slidenum">
              <a:rPr lang="fr-FR" smtClean="0"/>
              <a:pPr/>
              <a:t>‹#›</a:t>
            </a:fld>
            <a:endParaRPr lang="fr-FR" dirty="0"/>
          </a:p>
        </p:txBody>
      </p:sp>
      <p:sp>
        <p:nvSpPr>
          <p:cNvPr id="2" name="Title 1"/>
          <p:cNvSpPr>
            <a:spLocks noGrp="1"/>
          </p:cNvSpPr>
          <p:nvPr>
            <p:ph type="ctrTitle"/>
          </p:nvPr>
        </p:nvSpPr>
        <p:spPr>
          <a:xfrm>
            <a:off x="2133045" y="2492376"/>
            <a:ext cx="9014650"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2133047" y="3966882"/>
            <a:ext cx="9014650"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96CF4751-4579-4050-9B44-4CB8E370E49F}" type="datetime1">
              <a:rPr lang="fr-FR" smtClean="0"/>
              <a:pPr/>
              <a:t>6/14/16</a:t>
            </a:fld>
            <a:endParaRPr lang="fr-FR" dirty="0"/>
          </a:p>
        </p:txBody>
      </p:sp>
      <p:sp>
        <p:nvSpPr>
          <p:cNvPr id="5" name="Footer Placeholder 4"/>
          <p:cNvSpPr>
            <a:spLocks noGrp="1"/>
          </p:cNvSpPr>
          <p:nvPr>
            <p:ph type="ftr" sz="quarter" idx="11"/>
          </p:nvPr>
        </p:nvSpPr>
        <p:spPr/>
        <p:txBody>
          <a:bodyPr/>
          <a:lstStyle/>
          <a:p>
            <a:endParaRPr lang="fr-FR"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201130" y="186645"/>
            <a:ext cx="11766623" cy="6483096"/>
          </a:xfrm>
          <a:prstGeom prst="rect">
            <a:avLst/>
          </a:prstGeom>
        </p:spPr>
      </p:pic>
      <p:sp>
        <p:nvSpPr>
          <p:cNvPr id="2" name="Date Placeholder 1"/>
          <p:cNvSpPr>
            <a:spLocks noGrp="1"/>
          </p:cNvSpPr>
          <p:nvPr>
            <p:ph type="dt" sz="half" idx="10"/>
          </p:nvPr>
        </p:nvSpPr>
        <p:spPr/>
        <p:txBody>
          <a:bodyPr/>
          <a:lstStyle/>
          <a:p>
            <a:fld id="{96CF4751-4579-4050-9B44-4CB8E370E49F}" type="datetime1">
              <a:rPr lang="fr-FR" smtClean="0"/>
              <a:pPr/>
              <a:t>6/14/16</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2A013F82-EE5E-44EE-A61D-E31C6657F26F}" type="slidenum">
              <a:rPr lang="fr-FR" smtClean="0"/>
              <a:pPr/>
              <a:t>‹#›</a:t>
            </a:fld>
            <a:endParaRPr lang="fr-FR"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211101" y="187452"/>
            <a:ext cx="11766623" cy="6483096"/>
          </a:xfrm>
          <a:prstGeom prst="rect">
            <a:avLst/>
          </a:prstGeom>
        </p:spPr>
      </p:pic>
      <p:sp>
        <p:nvSpPr>
          <p:cNvPr id="2" name="Title 1"/>
          <p:cNvSpPr>
            <a:spLocks noGrp="1"/>
          </p:cNvSpPr>
          <p:nvPr>
            <p:ph type="title"/>
          </p:nvPr>
        </p:nvSpPr>
        <p:spPr>
          <a:xfrm>
            <a:off x="1039015" y="590550"/>
            <a:ext cx="487553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6255734" y="739589"/>
            <a:ext cx="4875530" cy="5308787"/>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39015" y="1816100"/>
            <a:ext cx="4875530" cy="38227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CF4751-4579-4050-9B44-4CB8E370E49F}" type="datetime1">
              <a:rPr lang="fr-FR" smtClean="0"/>
              <a:pPr/>
              <a:t>6/14/16</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2A013F82-EE5E-44EE-A61D-E31C6657F26F}" type="slidenum">
              <a:rPr lang="fr-FR" smtClean="0"/>
              <a:pPr/>
              <a:t>‹#›</a:t>
            </a:fld>
            <a:endParaRPr lang="fr-FR"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598480" y="187452"/>
            <a:ext cx="11379244" cy="6483096"/>
          </a:xfrm>
          <a:prstGeom prst="rect">
            <a:avLst/>
          </a:prstGeom>
        </p:spPr>
      </p:pic>
      <p:sp>
        <p:nvSpPr>
          <p:cNvPr id="2" name="Title 1"/>
          <p:cNvSpPr>
            <a:spLocks noGrp="1"/>
          </p:cNvSpPr>
          <p:nvPr>
            <p:ph type="title"/>
          </p:nvPr>
        </p:nvSpPr>
        <p:spPr>
          <a:xfrm>
            <a:off x="5180250" y="533400"/>
            <a:ext cx="5967446"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5180150" y="1828800"/>
            <a:ext cx="5964498"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180150" y="6288742"/>
            <a:ext cx="2516061" cy="365125"/>
          </a:xfrm>
        </p:spPr>
        <p:txBody>
          <a:bodyPr/>
          <a:lstStyle/>
          <a:p>
            <a:fld id="{96CF4751-4579-4050-9B44-4CB8E370E49F}" type="datetime1">
              <a:rPr lang="fr-FR" smtClean="0"/>
              <a:pPr/>
              <a:t>6/14/16</a:t>
            </a:fld>
            <a:endParaRPr lang="fr-FR" dirty="0"/>
          </a:p>
        </p:txBody>
      </p:sp>
      <p:sp>
        <p:nvSpPr>
          <p:cNvPr id="6" name="Footer Placeholder 5"/>
          <p:cNvSpPr>
            <a:spLocks noGrp="1"/>
          </p:cNvSpPr>
          <p:nvPr>
            <p:ph type="ftr" sz="quarter" idx="11"/>
          </p:nvPr>
        </p:nvSpPr>
        <p:spPr>
          <a:xfrm>
            <a:off x="7821162" y="6288742"/>
            <a:ext cx="3567024" cy="365125"/>
          </a:xfrm>
        </p:spPr>
        <p:txBody>
          <a:bodyPr/>
          <a:lstStyle/>
          <a:p>
            <a:endParaRPr lang="fr-FR" dirty="0"/>
          </a:p>
        </p:txBody>
      </p:sp>
      <p:sp>
        <p:nvSpPr>
          <p:cNvPr id="7" name="Slide Number Placeholder 6"/>
          <p:cNvSpPr>
            <a:spLocks noGrp="1"/>
          </p:cNvSpPr>
          <p:nvPr>
            <p:ph type="sldNum" sz="quarter" idx="12"/>
          </p:nvPr>
        </p:nvSpPr>
        <p:spPr/>
        <p:txBody>
          <a:bodyPr/>
          <a:lstStyle/>
          <a:p>
            <a:fld id="{2A013F82-EE5E-44EE-A61D-E31C6657F26F}" type="slidenum">
              <a:rPr lang="fr-FR" smtClean="0"/>
              <a:pPr/>
              <a:t>‹#›</a:t>
            </a:fld>
            <a:endParaRPr lang="fr-FR" dirty="0"/>
          </a:p>
        </p:txBody>
      </p:sp>
      <p:sp>
        <p:nvSpPr>
          <p:cNvPr id="3" name="Picture Placeholder 2"/>
          <p:cNvSpPr>
            <a:spLocks noGrp="1"/>
          </p:cNvSpPr>
          <p:nvPr>
            <p:ph type="pic" idx="1"/>
          </p:nvPr>
        </p:nvSpPr>
        <p:spPr>
          <a:xfrm flipH="1">
            <a:off x="250940" y="179292"/>
            <a:ext cx="4373643"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211101" y="187452"/>
            <a:ext cx="11766623" cy="6483096"/>
          </a:xfrm>
          <a:prstGeom prst="rect">
            <a:avLst/>
          </a:prstGeom>
        </p:spPr>
      </p:pic>
      <p:sp>
        <p:nvSpPr>
          <p:cNvPr id="2" name="Title 1"/>
          <p:cNvSpPr>
            <a:spLocks noGrp="1"/>
          </p:cNvSpPr>
          <p:nvPr>
            <p:ph type="title"/>
          </p:nvPr>
        </p:nvSpPr>
        <p:spPr>
          <a:xfrm>
            <a:off x="6279635" y="533400"/>
            <a:ext cx="487553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794664" y="1600200"/>
            <a:ext cx="487553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278914" y="1828800"/>
            <a:ext cx="4875530"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07868" y="6288742"/>
            <a:ext cx="2486186" cy="365125"/>
          </a:xfrm>
        </p:spPr>
        <p:txBody>
          <a:bodyPr/>
          <a:lstStyle/>
          <a:p>
            <a:fld id="{96CF4751-4579-4050-9B44-4CB8E370E49F}" type="datetime1">
              <a:rPr lang="fr-FR" smtClean="0"/>
              <a:pPr/>
              <a:t>6/14/16</a:t>
            </a:fld>
            <a:endParaRPr lang="fr-FR" dirty="0"/>
          </a:p>
        </p:txBody>
      </p:sp>
      <p:sp>
        <p:nvSpPr>
          <p:cNvPr id="6" name="Footer Placeholder 5"/>
          <p:cNvSpPr>
            <a:spLocks noGrp="1"/>
          </p:cNvSpPr>
          <p:nvPr>
            <p:ph type="ftr" sz="quarter" idx="11"/>
          </p:nvPr>
        </p:nvSpPr>
        <p:spPr>
          <a:xfrm>
            <a:off x="4433263" y="6288742"/>
            <a:ext cx="6954923" cy="365125"/>
          </a:xfrm>
        </p:spPr>
        <p:txBody>
          <a:bodyPr/>
          <a:lstStyle/>
          <a:p>
            <a:endParaRPr lang="fr-FR" dirty="0"/>
          </a:p>
        </p:txBody>
      </p:sp>
      <p:sp>
        <p:nvSpPr>
          <p:cNvPr id="7" name="Slide Number Placeholder 6"/>
          <p:cNvSpPr>
            <a:spLocks noGrp="1"/>
          </p:cNvSpPr>
          <p:nvPr>
            <p:ph type="sldNum" sz="quarter" idx="12"/>
          </p:nvPr>
        </p:nvSpPr>
        <p:spPr/>
        <p:txBody>
          <a:bodyPr/>
          <a:lstStyle/>
          <a:p>
            <a:fld id="{2A013F82-EE5E-44EE-A61D-E31C6657F26F}" type="slidenum">
              <a:rPr lang="fr-FR" smtClean="0"/>
              <a:pPr/>
              <a:t>‹#›</a:t>
            </a:fld>
            <a:endParaRPr lang="fr-FR"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211101" y="187452"/>
            <a:ext cx="11766623" cy="6483096"/>
          </a:xfrm>
          <a:prstGeom prst="rect">
            <a:avLst/>
          </a:prstGeom>
        </p:spPr>
      </p:pic>
      <p:sp>
        <p:nvSpPr>
          <p:cNvPr id="2" name="Title 1"/>
          <p:cNvSpPr>
            <a:spLocks noGrp="1"/>
          </p:cNvSpPr>
          <p:nvPr>
            <p:ph type="title"/>
          </p:nvPr>
        </p:nvSpPr>
        <p:spPr>
          <a:xfrm>
            <a:off x="1077104" y="3778624"/>
            <a:ext cx="10078061"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1161809" y="762000"/>
            <a:ext cx="990105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77099" y="4827494"/>
            <a:ext cx="10077344" cy="1220881"/>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07868" y="6288742"/>
            <a:ext cx="2486186" cy="365125"/>
          </a:xfrm>
        </p:spPr>
        <p:txBody>
          <a:bodyPr/>
          <a:lstStyle/>
          <a:p>
            <a:fld id="{96CF4751-4579-4050-9B44-4CB8E370E49F}" type="datetime1">
              <a:rPr lang="fr-FR" smtClean="0"/>
              <a:pPr/>
              <a:t>6/14/16</a:t>
            </a:fld>
            <a:endParaRPr lang="fr-FR" dirty="0"/>
          </a:p>
        </p:txBody>
      </p:sp>
      <p:sp>
        <p:nvSpPr>
          <p:cNvPr id="6" name="Footer Placeholder 5"/>
          <p:cNvSpPr>
            <a:spLocks noGrp="1"/>
          </p:cNvSpPr>
          <p:nvPr>
            <p:ph type="ftr" sz="quarter" idx="11"/>
          </p:nvPr>
        </p:nvSpPr>
        <p:spPr>
          <a:xfrm>
            <a:off x="4433263" y="6288742"/>
            <a:ext cx="6954923" cy="365125"/>
          </a:xfrm>
        </p:spPr>
        <p:txBody>
          <a:bodyPr/>
          <a:lstStyle/>
          <a:p>
            <a:endParaRPr lang="fr-FR" dirty="0"/>
          </a:p>
        </p:txBody>
      </p:sp>
      <p:sp>
        <p:nvSpPr>
          <p:cNvPr id="7" name="Slide Number Placeholder 6"/>
          <p:cNvSpPr>
            <a:spLocks noGrp="1"/>
          </p:cNvSpPr>
          <p:nvPr>
            <p:ph type="sldNum" sz="quarter" idx="12"/>
          </p:nvPr>
        </p:nvSpPr>
        <p:spPr/>
        <p:txBody>
          <a:bodyPr/>
          <a:lstStyle/>
          <a:p>
            <a:fld id="{2A013F82-EE5E-44EE-A61D-E31C6657F26F}" type="slidenum">
              <a:rPr lang="fr-FR" smtClean="0"/>
              <a:pPr/>
              <a:t>‹#›</a:t>
            </a:fld>
            <a:endParaRPr lang="fr-FR"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201130" y="186645"/>
            <a:ext cx="11766623"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6CF4751-4579-4050-9B44-4CB8E370E49F}" type="datetime1">
              <a:rPr lang="fr-FR" smtClean="0"/>
              <a:pPr/>
              <a:t>6/14/16</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A013F82-EE5E-44EE-A61D-E31C6657F26F}" type="slidenum">
              <a:rPr lang="fr-FR" smtClean="0"/>
              <a:pPr/>
              <a:t>‹#›</a:t>
            </a:fld>
            <a:endParaRPr lang="fr-FR"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201130" y="186645"/>
            <a:ext cx="11766623" cy="6483096"/>
          </a:xfrm>
          <a:prstGeom prst="rect">
            <a:avLst/>
          </a:prstGeom>
        </p:spPr>
      </p:pic>
      <p:sp>
        <p:nvSpPr>
          <p:cNvPr id="2" name="Vertical Title 1"/>
          <p:cNvSpPr>
            <a:spLocks noGrp="1"/>
          </p:cNvSpPr>
          <p:nvPr>
            <p:ph type="title" orient="vert"/>
          </p:nvPr>
        </p:nvSpPr>
        <p:spPr>
          <a:xfrm>
            <a:off x="9768984" y="779463"/>
            <a:ext cx="1810399"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39013" y="779465"/>
            <a:ext cx="8225341" cy="52689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6CF4751-4579-4050-9B44-4CB8E370E49F}" type="datetime1">
              <a:rPr lang="fr-FR" smtClean="0"/>
              <a:pPr/>
              <a:t>6/14/16</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A013F82-EE5E-44EE-A61D-E31C6657F26F}" type="slidenum">
              <a:rPr lang="fr-FR" smtClean="0"/>
              <a:pPr/>
              <a:t>‹#›</a:t>
            </a:fld>
            <a:endParaRPr lang="fr-FR"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1" y="228600"/>
            <a:ext cx="10969943"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Date Placeholder 2"/>
          <p:cNvSpPr>
            <a:spLocks noGrp="1"/>
          </p:cNvSpPr>
          <p:nvPr>
            <p:ph type="dt" sz="half" idx="10"/>
          </p:nvPr>
        </p:nvSpPr>
        <p:spPr>
          <a:xfrm>
            <a:off x="609441" y="6248400"/>
            <a:ext cx="2844059" cy="457200"/>
          </a:xfrm>
        </p:spPr>
        <p:txBody>
          <a:bodyPr/>
          <a:lstStyle>
            <a:lvl1pPr>
              <a:defRPr/>
            </a:lvl1pPr>
          </a:lstStyle>
          <a:p>
            <a:pPr>
              <a:defRPr/>
            </a:pPr>
            <a:endParaRPr lang="en-US" dirty="0"/>
          </a:p>
        </p:txBody>
      </p:sp>
      <p:sp>
        <p:nvSpPr>
          <p:cNvPr id="4" name="Footer Placeholder 3"/>
          <p:cNvSpPr>
            <a:spLocks noGrp="1"/>
          </p:cNvSpPr>
          <p:nvPr>
            <p:ph type="ftr" sz="quarter" idx="11"/>
          </p:nvPr>
        </p:nvSpPr>
        <p:spPr>
          <a:xfrm>
            <a:off x="4164515" y="6248400"/>
            <a:ext cx="3859795" cy="457200"/>
          </a:xfrm>
        </p:spPr>
        <p:txBody>
          <a:bodyPr/>
          <a:lstStyle>
            <a:lvl1pPr>
              <a:defRPr/>
            </a:lvl1pPr>
          </a:lstStyle>
          <a:p>
            <a:pPr>
              <a:defRPr/>
            </a:pPr>
            <a:endParaRPr lang="en-US" dirty="0"/>
          </a:p>
        </p:txBody>
      </p:sp>
      <p:sp>
        <p:nvSpPr>
          <p:cNvPr id="5" name="Slide Number Placeholder 4"/>
          <p:cNvSpPr>
            <a:spLocks noGrp="1"/>
          </p:cNvSpPr>
          <p:nvPr>
            <p:ph type="sldNum" sz="quarter" idx="12"/>
          </p:nvPr>
        </p:nvSpPr>
        <p:spPr>
          <a:xfrm>
            <a:off x="8735326" y="6248400"/>
            <a:ext cx="2844059" cy="457200"/>
          </a:xfrm>
        </p:spPr>
        <p:txBody>
          <a:bodyPr/>
          <a:lstStyle>
            <a:lvl1pPr>
              <a:defRPr/>
            </a:lvl1pPr>
          </a:lstStyle>
          <a:p>
            <a:pPr>
              <a:defRPr/>
            </a:pPr>
            <a:fld id="{4DAD6303-7CD7-47D9-B0AD-5FAD2670B1FA}" type="slidenum">
              <a:rPr lang="en-US"/>
              <a:pPr>
                <a:defRPr/>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08310504"/>
      </p:ext>
    </p:extLst>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8672D87-B49C-47BE-A2D1-AD15A634F1A2}" type="datetime1">
              <a:rPr lang="en-US"/>
              <a:pPr>
                <a:defRPr/>
              </a:pPr>
              <a:t>6/14/16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A15E7D-559D-43B3-B347-025B1878CE58}"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8064293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8672D87-B49C-47BE-A2D1-AD15A634F1A2}" type="datetime1">
              <a:rPr lang="en-US"/>
              <a:pPr>
                <a:defRPr/>
              </a:pPr>
              <a:t>6/14/16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A15E7D-559D-43B3-B347-025B1878CE58}"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806429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201130" y="186645"/>
            <a:ext cx="11766623"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6CF4751-4579-4050-9B44-4CB8E370E49F}" type="datetime1">
              <a:rPr lang="fr-FR" smtClean="0"/>
              <a:pPr/>
              <a:t>6/14/16</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A013F82-EE5E-44EE-A61D-E31C6657F26F}" type="slidenum">
              <a:rPr lang="fr-FR" smtClean="0"/>
              <a:pPr/>
              <a:t>‹#›</a:t>
            </a:fld>
            <a:endParaRPr lang="fr-F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211101" y="187452"/>
            <a:ext cx="11766623" cy="6483096"/>
          </a:xfrm>
          <a:prstGeom prst="rect">
            <a:avLst/>
          </a:prstGeom>
        </p:spPr>
      </p:pic>
      <p:sp>
        <p:nvSpPr>
          <p:cNvPr id="2" name="Title 1"/>
          <p:cNvSpPr>
            <a:spLocks noGrp="1"/>
          </p:cNvSpPr>
          <p:nvPr>
            <p:ph type="title"/>
          </p:nvPr>
        </p:nvSpPr>
        <p:spPr>
          <a:xfrm>
            <a:off x="1039014" y="2591361"/>
            <a:ext cx="10108683"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039014" y="3950355"/>
            <a:ext cx="10108683"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CF4751-4579-4050-9B44-4CB8E370E49F}" type="datetime1">
              <a:rPr lang="fr-FR" smtClean="0"/>
              <a:pPr/>
              <a:t>6/14/16</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A013F82-EE5E-44EE-A61D-E31C6657F26F}" type="slidenum">
              <a:rPr lang="fr-FR" smtClean="0"/>
              <a:pPr/>
              <a:t>‹#›</a:t>
            </a:fld>
            <a:endParaRPr lang="fr-FR"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201130" y="186645"/>
            <a:ext cx="11766623"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39012" y="1828800"/>
            <a:ext cx="487553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9760" y="1828800"/>
            <a:ext cx="487553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6CF4751-4579-4050-9B44-4CB8E370E49F}" type="datetime1">
              <a:rPr lang="fr-FR" smtClean="0"/>
              <a:pPr/>
              <a:t>6/14/16</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2A013F82-EE5E-44EE-A61D-E31C6657F26F}" type="slidenum">
              <a:rPr lang="fr-FR" smtClean="0"/>
              <a:pPr/>
              <a:t>‹#›</a:t>
            </a:fld>
            <a:endParaRPr lang="fr-FR"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201130" y="186645"/>
            <a:ext cx="11766623" cy="6483096"/>
          </a:xfrm>
          <a:prstGeom prst="rect">
            <a:avLst/>
          </a:prstGeom>
        </p:spPr>
      </p:pic>
      <p:sp>
        <p:nvSpPr>
          <p:cNvPr id="2" name="Title 1"/>
          <p:cNvSpPr>
            <a:spLocks noGrp="1"/>
          </p:cNvSpPr>
          <p:nvPr>
            <p:ph type="title"/>
          </p:nvPr>
        </p:nvSpPr>
        <p:spPr>
          <a:xfrm>
            <a:off x="1039014" y="381000"/>
            <a:ext cx="10108683"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39013" y="1438835"/>
            <a:ext cx="487553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39013" y="2362200"/>
            <a:ext cx="487553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2166" y="1438835"/>
            <a:ext cx="487553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2166" y="2362200"/>
            <a:ext cx="487553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6CF4751-4579-4050-9B44-4CB8E370E49F}" type="datetime1">
              <a:rPr lang="fr-FR" smtClean="0"/>
              <a:pPr/>
              <a:t>6/14/16</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2A013F82-EE5E-44EE-A61D-E31C6657F26F}" type="slidenum">
              <a:rPr lang="fr-FR" smtClean="0"/>
              <a:pPr/>
              <a:t>‹#›</a:t>
            </a:fld>
            <a:endParaRPr lang="fr-FR" dirty="0"/>
          </a:p>
        </p:txBody>
      </p:sp>
      <p:cxnSp>
        <p:nvCxnSpPr>
          <p:cNvPr id="12" name="Straight Connector 11"/>
          <p:cNvCxnSpPr/>
          <p:nvPr/>
        </p:nvCxnSpPr>
        <p:spPr>
          <a:xfrm>
            <a:off x="1165109" y="2286000"/>
            <a:ext cx="4749434"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419448" y="2286000"/>
            <a:ext cx="475364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65109" y="2286000"/>
            <a:ext cx="4749434"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419448" y="2286000"/>
            <a:ext cx="475364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201130" y="186645"/>
            <a:ext cx="11766623"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39012" y="1828801"/>
            <a:ext cx="10110801"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6CF4751-4579-4050-9B44-4CB8E370E49F}" type="datetime1">
              <a:rPr lang="fr-FR" smtClean="0"/>
              <a:pPr/>
              <a:t>6/14/16</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2A013F82-EE5E-44EE-A61D-E31C6657F26F}" type="slidenum">
              <a:rPr lang="fr-FR" smtClean="0"/>
              <a:pPr/>
              <a:t>‹#›</a:t>
            </a:fld>
            <a:endParaRPr lang="fr-FR" dirty="0"/>
          </a:p>
        </p:txBody>
      </p:sp>
      <p:sp>
        <p:nvSpPr>
          <p:cNvPr id="10" name="Content Placeholder 2"/>
          <p:cNvSpPr>
            <a:spLocks noGrp="1"/>
          </p:cNvSpPr>
          <p:nvPr>
            <p:ph sz="half" idx="13"/>
          </p:nvPr>
        </p:nvSpPr>
        <p:spPr>
          <a:xfrm>
            <a:off x="1039012" y="3991816"/>
            <a:ext cx="10110801"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201130" y="186645"/>
            <a:ext cx="11766623"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279635" y="1828801"/>
            <a:ext cx="487553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6CF4751-4579-4050-9B44-4CB8E370E49F}" type="datetime1">
              <a:rPr lang="fr-FR" smtClean="0"/>
              <a:pPr/>
              <a:t>6/14/16</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2A013F82-EE5E-44EE-A61D-E31C6657F26F}" type="slidenum">
              <a:rPr lang="fr-FR" smtClean="0"/>
              <a:pPr/>
              <a:t>‹#›</a:t>
            </a:fld>
            <a:endParaRPr lang="fr-FR" dirty="0"/>
          </a:p>
        </p:txBody>
      </p:sp>
      <p:sp>
        <p:nvSpPr>
          <p:cNvPr id="10" name="Content Placeholder 2"/>
          <p:cNvSpPr>
            <a:spLocks noGrp="1"/>
          </p:cNvSpPr>
          <p:nvPr>
            <p:ph sz="half" idx="13"/>
          </p:nvPr>
        </p:nvSpPr>
        <p:spPr>
          <a:xfrm>
            <a:off x="6279635" y="3991816"/>
            <a:ext cx="487553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1039012" y="1828800"/>
            <a:ext cx="487553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201130" y="186645"/>
            <a:ext cx="11766623"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96CF4751-4579-4050-9B44-4CB8E370E49F}" type="datetime1">
              <a:rPr lang="fr-FR" smtClean="0"/>
              <a:pPr/>
              <a:t>6/14/16</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2A013F82-EE5E-44EE-A61D-E31C6657F26F}" type="slidenum">
              <a:rPr lang="fr-FR" smtClean="0"/>
              <a:pPr/>
              <a:t>‹#›</a:t>
            </a:fld>
            <a:endParaRPr lang="fr-FR" dirty="0"/>
          </a:p>
        </p:txBody>
      </p:sp>
      <p:sp>
        <p:nvSpPr>
          <p:cNvPr id="12" name="Content Placeholder 2"/>
          <p:cNvSpPr>
            <a:spLocks noGrp="1"/>
          </p:cNvSpPr>
          <p:nvPr>
            <p:ph sz="half" idx="14"/>
          </p:nvPr>
        </p:nvSpPr>
        <p:spPr>
          <a:xfrm>
            <a:off x="1039013" y="1828801"/>
            <a:ext cx="487553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5"/>
          </p:nvPr>
        </p:nvSpPr>
        <p:spPr>
          <a:xfrm>
            <a:off x="1039013" y="3991816"/>
            <a:ext cx="487553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
          </p:nvPr>
        </p:nvSpPr>
        <p:spPr>
          <a:xfrm>
            <a:off x="6279635" y="1828801"/>
            <a:ext cx="487553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3"/>
          </p:nvPr>
        </p:nvSpPr>
        <p:spPr>
          <a:xfrm>
            <a:off x="6279635" y="3991816"/>
            <a:ext cx="487553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201130" y="186645"/>
            <a:ext cx="11766623"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6CF4751-4579-4050-9B44-4CB8E370E49F}" type="datetime1">
              <a:rPr lang="fr-FR" smtClean="0"/>
              <a:pPr/>
              <a:t>6/14/16</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2A013F82-EE5E-44EE-A61D-E31C6657F26F}" type="slidenum">
              <a:rPr lang="fr-FR" smtClean="0"/>
              <a:pPr/>
              <a:t>‹#›</a:t>
            </a:fld>
            <a:endParaRPr lang="fr-FR"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252877" y="189708"/>
            <a:ext cx="11683073"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039014" y="381000"/>
            <a:ext cx="10108683"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1039014" y="1828800"/>
            <a:ext cx="10108683"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07868" y="6288742"/>
            <a:ext cx="2516061" cy="365125"/>
          </a:xfrm>
          <a:prstGeom prst="rect">
            <a:avLst/>
          </a:prstGeom>
        </p:spPr>
        <p:txBody>
          <a:bodyPr vert="horz" lIns="91440" tIns="45720" rIns="91440" bIns="45720" rtlCol="0" anchor="ctr"/>
          <a:lstStyle>
            <a:lvl1pPr algn="l">
              <a:defRPr sz="1200">
                <a:solidFill>
                  <a:schemeClr val="bg2"/>
                </a:solidFill>
              </a:defRPr>
            </a:lvl1pPr>
          </a:lstStyle>
          <a:p>
            <a:fld id="{96CF4751-4579-4050-9B44-4CB8E370E49F}" type="datetime1">
              <a:rPr lang="fr-FR" smtClean="0"/>
              <a:pPr/>
              <a:t>6/14/16</a:t>
            </a:fld>
            <a:endParaRPr lang="fr-FR" dirty="0"/>
          </a:p>
        </p:txBody>
      </p:sp>
      <p:sp>
        <p:nvSpPr>
          <p:cNvPr id="5" name="Footer Placeholder 4"/>
          <p:cNvSpPr>
            <a:spLocks noGrp="1"/>
          </p:cNvSpPr>
          <p:nvPr>
            <p:ph type="ftr" sz="quarter" idx="3"/>
          </p:nvPr>
        </p:nvSpPr>
        <p:spPr>
          <a:xfrm>
            <a:off x="4405006" y="6288742"/>
            <a:ext cx="6983181" cy="365125"/>
          </a:xfrm>
          <a:prstGeom prst="rect">
            <a:avLst/>
          </a:prstGeom>
        </p:spPr>
        <p:txBody>
          <a:bodyPr vert="horz" lIns="91440" tIns="45720" rIns="91440" bIns="45720" rtlCol="0" anchor="ctr"/>
          <a:lstStyle>
            <a:lvl1pPr algn="r">
              <a:defRPr sz="1200">
                <a:solidFill>
                  <a:schemeClr val="bg2"/>
                </a:solidFill>
              </a:defRPr>
            </a:lvl1pPr>
          </a:lstStyle>
          <a:p>
            <a:endParaRPr lang="fr-FR" dirty="0"/>
          </a:p>
        </p:txBody>
      </p:sp>
      <p:sp>
        <p:nvSpPr>
          <p:cNvPr id="6" name="Slide Number Placeholder 5"/>
          <p:cNvSpPr>
            <a:spLocks noGrp="1"/>
          </p:cNvSpPr>
          <p:nvPr>
            <p:ph type="sldNum" sz="quarter" idx="4"/>
          </p:nvPr>
        </p:nvSpPr>
        <p:spPr>
          <a:xfrm>
            <a:off x="11202964" y="219636"/>
            <a:ext cx="657241" cy="365125"/>
          </a:xfrm>
          <a:prstGeom prst="rect">
            <a:avLst/>
          </a:prstGeom>
        </p:spPr>
        <p:txBody>
          <a:bodyPr vert="horz" lIns="91440" tIns="45720" rIns="91440" bIns="45720" rtlCol="0" anchor="ctr"/>
          <a:lstStyle>
            <a:lvl1pPr algn="r">
              <a:defRPr sz="1200">
                <a:solidFill>
                  <a:schemeClr val="tx2"/>
                </a:solidFill>
              </a:defRPr>
            </a:lvl1pPr>
          </a:lstStyle>
          <a:p>
            <a:fld id="{2A013F82-EE5E-44EE-A61D-E31C6657F26F}" type="slidenum">
              <a:rPr lang="fr-FR" smtClean="0"/>
              <a:pPr/>
              <a:t>‹#›</a:t>
            </a:fld>
            <a:endParaRPr lang="fr-FR" dirty="0"/>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Lst>
  <p:transition spd="med">
    <p:fade/>
  </p:transition>
  <p:timing>
    <p:tnLst>
      <p:par>
        <p:cTn id="1" dur="indefinite" restart="never" nodeType="tmRoot"/>
      </p:par>
    </p:tnLst>
  </p:timing>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NULL"/><Relationship Id="rId4"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2.bin"/><Relationship Id="rId1" Type="http://schemas.openxmlformats.org/officeDocument/2006/relationships/vmlDrawing" Target="../drawings/vmlDrawing2.vml"/><Relationship Id="rId2"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3.bin"/><Relationship Id="rId5" Type="http://schemas.openxmlformats.org/officeDocument/2006/relationships/image" Target="../media/image16.jpeg"/><Relationship Id="rId1" Type="http://schemas.openxmlformats.org/officeDocument/2006/relationships/vmlDrawing" Target="../drawings/vmlDrawing3.vml"/><Relationship Id="rId2"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4.bin"/><Relationship Id="rId5" Type="http://schemas.openxmlformats.org/officeDocument/2006/relationships/image" Target="../media/image17.jpeg"/><Relationship Id="rId1" Type="http://schemas.openxmlformats.org/officeDocument/2006/relationships/vmlDrawing" Target="../drawings/vmlDrawing4.vml"/><Relationship Id="rId2"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0.xml"/><Relationship Id="rId5" Type="http://schemas.openxmlformats.org/officeDocument/2006/relationships/diagramData" Target="../diagrams/data2.xml"/><Relationship Id="rId6" Type="http://schemas.openxmlformats.org/officeDocument/2006/relationships/diagramLayout" Target="../diagrams/layout2.xml"/><Relationship Id="rId7" Type="http://schemas.openxmlformats.org/officeDocument/2006/relationships/diagramQuickStyle" Target="../diagrams/quickStyle2.xml"/><Relationship Id="rId8" Type="http://schemas.openxmlformats.org/officeDocument/2006/relationships/diagramColors" Target="../diagrams/colors2.xml"/><Relationship Id="rId9" Type="http://schemas.microsoft.com/office/2007/relationships/diagramDrawing" Target="../diagrams/drawing2.xml"/><Relationship Id="rId1" Type="http://schemas.openxmlformats.org/officeDocument/2006/relationships/tags" Target="../tags/tag3.xml"/><Relationship Id="rId2" Type="http://schemas.openxmlformats.org/officeDocument/2006/relationships/tags" Target="../tags/tag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5.bin"/><Relationship Id="rId5" Type="http://schemas.openxmlformats.org/officeDocument/2006/relationships/image" Target="NULL"/><Relationship Id="rId1" Type="http://schemas.openxmlformats.org/officeDocument/2006/relationships/vmlDrawing" Target="../drawings/vmlDrawing5.vml"/><Relationship Id="rId2"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NUL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NUL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NUL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hegenderbook.tumblr.com/" TargetMode="External"/><Relationship Id="rId3" Type="http://schemas.openxmlformats.org/officeDocument/2006/relationships/image" Target="NUL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NUL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NUL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NUL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2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NULL"/><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r-FR" dirty="0" err="1" smtClean="0"/>
              <a:t>Mindfulness</a:t>
            </a:r>
            <a:r>
              <a:rPr lang="fr-FR" dirty="0" smtClean="0"/>
              <a:t> and </a:t>
            </a:r>
            <a:r>
              <a:rPr lang="fr-FR" dirty="0" err="1" smtClean="0"/>
              <a:t>Acceptance</a:t>
            </a:r>
            <a:r>
              <a:rPr lang="fr-FR" dirty="0" smtClean="0"/>
              <a:t> for </a:t>
            </a:r>
            <a:r>
              <a:rPr lang="fr-FR" dirty="0" err="1" smtClean="0"/>
              <a:t>Gender</a:t>
            </a:r>
            <a:r>
              <a:rPr lang="fr-FR" dirty="0" smtClean="0"/>
              <a:t> &amp; </a:t>
            </a:r>
            <a:r>
              <a:rPr lang="fr-FR" dirty="0" err="1" smtClean="0"/>
              <a:t>Sexual</a:t>
            </a:r>
            <a:r>
              <a:rPr lang="fr-FR" dirty="0" smtClean="0"/>
              <a:t> </a:t>
            </a:r>
            <a:r>
              <a:rPr lang="fr-FR" dirty="0" err="1" smtClean="0"/>
              <a:t>Minorities</a:t>
            </a:r>
            <a:r>
              <a:rPr lang="fr-FR" dirty="0" smtClean="0"/>
              <a:t>: </a:t>
            </a:r>
            <a:br>
              <a:rPr lang="fr-FR" dirty="0" smtClean="0"/>
            </a:br>
            <a:r>
              <a:rPr lang="fr-FR" sz="4000" dirty="0" err="1" smtClean="0"/>
              <a:t>Strategies</a:t>
            </a:r>
            <a:r>
              <a:rPr lang="fr-FR" sz="4000" dirty="0" smtClean="0"/>
              <a:t> to Foster </a:t>
            </a:r>
            <a:r>
              <a:rPr lang="fr-FR" sz="4000" dirty="0" err="1" smtClean="0"/>
              <a:t>Self-Compassion</a:t>
            </a:r>
            <a:r>
              <a:rPr lang="fr-FR" sz="4000" dirty="0" smtClean="0"/>
              <a:t>, </a:t>
            </a:r>
            <a:r>
              <a:rPr lang="fr-FR" sz="4000" dirty="0" err="1" smtClean="0"/>
              <a:t>Connection</a:t>
            </a:r>
            <a:r>
              <a:rPr lang="fr-FR" sz="4000" dirty="0" smtClean="0"/>
              <a:t>, and </a:t>
            </a:r>
            <a:r>
              <a:rPr lang="fr-FR" sz="4000" dirty="0" err="1" smtClean="0"/>
              <a:t>Equality</a:t>
            </a:r>
            <a:endParaRPr lang="fr-FR" sz="4000" dirty="0"/>
          </a:p>
        </p:txBody>
      </p:sp>
      <p:sp>
        <p:nvSpPr>
          <p:cNvPr id="3" name="Subtitle 2"/>
          <p:cNvSpPr>
            <a:spLocks noGrp="1"/>
          </p:cNvSpPr>
          <p:nvPr>
            <p:ph type="subTitle" idx="1"/>
          </p:nvPr>
        </p:nvSpPr>
        <p:spPr>
          <a:xfrm>
            <a:off x="1065213" y="4800600"/>
            <a:ext cx="8915399" cy="1219200"/>
          </a:xfrm>
        </p:spPr>
        <p:txBody>
          <a:bodyPr>
            <a:normAutofit fontScale="92500" lnSpcReduction="20000"/>
          </a:bodyPr>
          <a:lstStyle/>
          <a:p>
            <a:r>
              <a:rPr lang="fr-FR" dirty="0" smtClean="0"/>
              <a:t>Matthew D. Skinta, </a:t>
            </a:r>
            <a:r>
              <a:rPr lang="fr-FR" dirty="0" err="1" smtClean="0"/>
              <a:t>PhD</a:t>
            </a:r>
            <a:r>
              <a:rPr lang="fr-FR" dirty="0" smtClean="0"/>
              <a:t>, ABPP, </a:t>
            </a:r>
            <a:r>
              <a:rPr lang="fr-FR" dirty="0" err="1" smtClean="0"/>
              <a:t>Palo</a:t>
            </a:r>
            <a:r>
              <a:rPr lang="fr-FR" dirty="0" smtClean="0"/>
              <a:t> Alto </a:t>
            </a:r>
            <a:r>
              <a:rPr lang="fr-FR" dirty="0" err="1" smtClean="0"/>
              <a:t>University</a:t>
            </a:r>
            <a:endParaRPr lang="fr-FR" dirty="0" smtClean="0"/>
          </a:p>
          <a:p>
            <a:r>
              <a:rPr lang="fr-FR" dirty="0" err="1" smtClean="0"/>
              <a:t>Aisling</a:t>
            </a:r>
            <a:r>
              <a:rPr lang="fr-FR" dirty="0" smtClean="0"/>
              <a:t> </a:t>
            </a:r>
            <a:r>
              <a:rPr lang="fr-FR" dirty="0" err="1" smtClean="0"/>
              <a:t>Curtin</a:t>
            </a:r>
            <a:r>
              <a:rPr lang="fr-FR" dirty="0" smtClean="0"/>
              <a:t>, </a:t>
            </a:r>
            <a:r>
              <a:rPr lang="fr-FR" dirty="0" err="1" smtClean="0"/>
              <a:t>MSc</a:t>
            </a:r>
            <a:r>
              <a:rPr lang="fr-FR" dirty="0" smtClean="0"/>
              <a:t>, ACT </a:t>
            </a:r>
            <a:r>
              <a:rPr lang="fr-FR" dirty="0" err="1" smtClean="0"/>
              <a:t>Now</a:t>
            </a:r>
            <a:r>
              <a:rPr lang="fr-FR" dirty="0" smtClean="0"/>
              <a:t> Ireland, WTF </a:t>
            </a:r>
            <a:r>
              <a:rPr lang="fr-FR" dirty="0" err="1" smtClean="0"/>
              <a:t>Psychology</a:t>
            </a:r>
            <a:endParaRPr lang="fr-FR" dirty="0" smtClean="0"/>
          </a:p>
          <a:p>
            <a:r>
              <a:rPr lang="fr-FR" dirty="0" smtClean="0"/>
              <a:t>Lisa </a:t>
            </a:r>
            <a:r>
              <a:rPr lang="fr-FR" dirty="0" err="1" smtClean="0"/>
              <a:t>Diamond</a:t>
            </a:r>
            <a:r>
              <a:rPr lang="fr-FR" dirty="0" smtClean="0"/>
              <a:t>, </a:t>
            </a:r>
            <a:r>
              <a:rPr lang="fr-FR" dirty="0" err="1" smtClean="0"/>
              <a:t>PhD</a:t>
            </a:r>
            <a:r>
              <a:rPr lang="fr-FR" dirty="0" smtClean="0"/>
              <a:t>, The </a:t>
            </a:r>
            <a:r>
              <a:rPr lang="fr-FR" dirty="0" err="1" smtClean="0"/>
              <a:t>University</a:t>
            </a:r>
            <a:r>
              <a:rPr lang="fr-FR" dirty="0" smtClean="0"/>
              <a:t> of Utah</a:t>
            </a:r>
          </a:p>
          <a:p>
            <a:r>
              <a:rPr lang="fr-FR" dirty="0" smtClean="0"/>
              <a:t>14-15 </a:t>
            </a:r>
            <a:r>
              <a:rPr lang="fr-FR" dirty="0" err="1" smtClean="0"/>
              <a:t>June</a:t>
            </a:r>
            <a:r>
              <a:rPr lang="fr-FR" dirty="0" smtClean="0"/>
              <a:t> 2016</a:t>
            </a:r>
            <a:endParaRPr lang="fr-FR" dirty="0"/>
          </a:p>
        </p:txBody>
      </p:sp>
      <p:pic>
        <p:nvPicPr>
          <p:cNvPr id="4" name="Picture 3" descr="transparent ANI logo.png"/>
          <p:cNvPicPr>
            <a:picLocks noChangeAspect="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1813" y="5334000"/>
            <a:ext cx="2970212" cy="1176204"/>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an Intention</a:t>
            </a:r>
            <a:endParaRPr lang="en-US" dirty="0"/>
          </a:p>
        </p:txBody>
      </p:sp>
      <p:sp>
        <p:nvSpPr>
          <p:cNvPr id="3" name="Content Placeholder 2"/>
          <p:cNvSpPr>
            <a:spLocks noGrp="1"/>
          </p:cNvSpPr>
          <p:nvPr>
            <p:ph idx="1"/>
          </p:nvPr>
        </p:nvSpPr>
        <p:spPr/>
        <p:txBody>
          <a:bodyPr/>
          <a:lstStyle/>
          <a:p>
            <a:r>
              <a:rPr lang="en-US" dirty="0" smtClean="0"/>
              <a:t>What is your personal intention? </a:t>
            </a:r>
          </a:p>
          <a:p>
            <a:pPr lvl="1"/>
            <a:r>
              <a:rPr lang="en-US" dirty="0" smtClean="0"/>
              <a:t>Is there a deeper or more connected reason for choosing this training over the other options?</a:t>
            </a:r>
            <a:endParaRPr lang="en-US" dirty="0"/>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p:nvPr/>
        </p:nvSpPr>
        <p:spPr>
          <a:xfrm>
            <a:off x="711015" y="6257835"/>
            <a:ext cx="10995336" cy="523220"/>
          </a:xfrm>
          <a:prstGeom prst="rect">
            <a:avLst/>
          </a:prstGeom>
        </p:spPr>
        <p:txBody>
          <a:bodyPr wrap="square">
            <a:spAutoFit/>
          </a:bodyPr>
          <a:lstStyle/>
          <a:p>
            <a:pPr fontAlgn="base">
              <a:spcBef>
                <a:spcPct val="0"/>
              </a:spcBef>
              <a:spcAft>
                <a:spcPct val="0"/>
              </a:spcAft>
            </a:pPr>
            <a:r>
              <a:rPr lang="en-US" sz="1400" dirty="0">
                <a:solidFill>
                  <a:srgbClr val="5B5249"/>
                </a:solidFill>
                <a:ea typeface="ＭＳ Ｐゴシック" pitchFamily="34" charset="-128"/>
              </a:rPr>
              <a:t>Holt-</a:t>
            </a:r>
            <a:r>
              <a:rPr lang="en-US" sz="1400" dirty="0" err="1">
                <a:solidFill>
                  <a:srgbClr val="5B5249"/>
                </a:solidFill>
                <a:ea typeface="ＭＳ Ｐゴシック" pitchFamily="34" charset="-128"/>
              </a:rPr>
              <a:t>Lunstad</a:t>
            </a:r>
            <a:r>
              <a:rPr lang="en-US" sz="1400" dirty="0">
                <a:solidFill>
                  <a:srgbClr val="5B5249"/>
                </a:solidFill>
                <a:ea typeface="ＭＳ Ｐゴシック" pitchFamily="34" charset="-128"/>
              </a:rPr>
              <a:t> J, Smith TB, Layton JB (2010) Social Relationships and Mortality Risk: A Meta-analytic Review. </a:t>
            </a:r>
            <a:r>
              <a:rPr lang="en-US" sz="1400" dirty="0" err="1">
                <a:solidFill>
                  <a:srgbClr val="5B5249"/>
                </a:solidFill>
                <a:ea typeface="ＭＳ Ｐゴシック" pitchFamily="34" charset="-128"/>
              </a:rPr>
              <a:t>PLoS</a:t>
            </a:r>
            <a:r>
              <a:rPr lang="en-US" sz="1400" dirty="0">
                <a:solidFill>
                  <a:srgbClr val="5B5249"/>
                </a:solidFill>
                <a:ea typeface="ＭＳ Ｐゴシック" pitchFamily="34" charset="-128"/>
              </a:rPr>
              <a:t> Med 7(7): e1000316. doi:10.1371/journal.pmed.1000316</a:t>
            </a:r>
          </a:p>
        </p:txBody>
      </p:sp>
      <p:pic>
        <p:nvPicPr>
          <p:cNvPr id="6" name="Picture 5"/>
          <p:cNvPicPr>
            <a:picLocks noChangeAspect="1"/>
          </p:cNvPicPr>
          <p:nvPr/>
        </p:nvPicPr>
        <p:blipFill>
          <a:blip r:embed="rId4"/>
          <a:stretch>
            <a:fillRect/>
          </a:stretch>
        </p:blipFill>
        <p:spPr>
          <a:xfrm>
            <a:off x="507868" y="2667000"/>
            <a:ext cx="4879092" cy="2779544"/>
          </a:xfrm>
          <a:prstGeom prst="rect">
            <a:avLst/>
          </a:prstGeom>
        </p:spPr>
      </p:pic>
      <p:pic>
        <p:nvPicPr>
          <p:cNvPr id="8" name="Picture 7"/>
          <p:cNvPicPr>
            <a:picLocks noChangeAspect="1"/>
          </p:cNvPicPr>
          <p:nvPr/>
        </p:nvPicPr>
        <p:blipFill>
          <a:blip r:embed="rId5"/>
          <a:stretch>
            <a:fillRect/>
          </a:stretch>
        </p:blipFill>
        <p:spPr>
          <a:xfrm>
            <a:off x="6703854" y="2667000"/>
            <a:ext cx="4886303" cy="2779544"/>
          </a:xfrm>
          <a:prstGeom prst="rect">
            <a:avLst/>
          </a:prstGeom>
        </p:spPr>
      </p:pic>
      <p:sp>
        <p:nvSpPr>
          <p:cNvPr id="10" name="TextBox 9"/>
          <p:cNvSpPr txBox="1"/>
          <p:nvPr/>
        </p:nvSpPr>
        <p:spPr>
          <a:xfrm>
            <a:off x="5586545" y="3657601"/>
            <a:ext cx="1015735" cy="1200329"/>
          </a:xfrm>
          <a:prstGeom prst="rect">
            <a:avLst/>
          </a:prstGeom>
          <a:noFill/>
        </p:spPr>
        <p:txBody>
          <a:bodyPr wrap="square" rtlCol="0">
            <a:spAutoFit/>
          </a:bodyPr>
          <a:lstStyle/>
          <a:p>
            <a:r>
              <a:rPr lang="en-US" sz="7200" dirty="0" smtClean="0">
                <a:solidFill>
                  <a:prstClr val="black"/>
                </a:solidFill>
              </a:rPr>
              <a:t>=</a:t>
            </a:r>
            <a:endParaRPr lang="en-US" sz="7200" dirty="0">
              <a:solidFill>
                <a:prstClr val="black"/>
              </a:solidFill>
            </a:endParaRPr>
          </a:p>
        </p:txBody>
      </p:sp>
      <p:sp>
        <p:nvSpPr>
          <p:cNvPr id="11" name="TextBox 10"/>
          <p:cNvSpPr txBox="1"/>
          <p:nvPr/>
        </p:nvSpPr>
        <p:spPr>
          <a:xfrm>
            <a:off x="152360" y="762001"/>
            <a:ext cx="11680957" cy="1323439"/>
          </a:xfrm>
          <a:prstGeom prst="rect">
            <a:avLst/>
          </a:prstGeom>
          <a:solidFill>
            <a:srgbClr val="FFFF99"/>
          </a:solidFill>
        </p:spPr>
        <p:txBody>
          <a:bodyPr wrap="square" rtlCol="0">
            <a:spAutoFit/>
          </a:bodyPr>
          <a:lstStyle/>
          <a:p>
            <a:pPr algn="ctr" fontAlgn="base">
              <a:spcBef>
                <a:spcPct val="0"/>
              </a:spcBef>
              <a:spcAft>
                <a:spcPct val="0"/>
              </a:spcAft>
            </a:pPr>
            <a:r>
              <a:rPr lang="en-US" sz="4000" dirty="0" smtClean="0">
                <a:solidFill>
                  <a:srgbClr val="5B5249"/>
                </a:solidFill>
                <a:ea typeface="ＭＳ Ｐゴシック" pitchFamily="34" charset="-128"/>
              </a:rPr>
              <a:t>Loneliness/lack of social connection equivalent to smoking 15 cigarettes a day</a:t>
            </a:r>
            <a:endParaRPr lang="en-US" sz="4000" dirty="0">
              <a:solidFill>
                <a:srgbClr val="5B5249"/>
              </a:solidFill>
              <a:ea typeface="ＭＳ Ｐゴシック" pitchFamily="34" charset="-128"/>
            </a:endParaRPr>
          </a:p>
        </p:txBody>
      </p:sp>
    </p:spTree>
    <p:custDataLst>
      <p:tags r:id="rId1"/>
    </p:custDataLst>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41858377"/>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r>
              <a:rPr lang="en-US" b="1" dirty="0" smtClean="0"/>
              <a:t>Rejection and isolation profoundly affect GSM lives</a:t>
            </a:r>
          </a:p>
        </p:txBody>
      </p:sp>
      <p:sp>
        <p:nvSpPr>
          <p:cNvPr id="3075" name="Rectangle 3"/>
          <p:cNvSpPr>
            <a:spLocks noGrp="1" noChangeArrowheads="1"/>
          </p:cNvSpPr>
          <p:nvPr>
            <p:ph sz="half" idx="1"/>
          </p:nvPr>
        </p:nvSpPr>
        <p:spPr/>
        <p:txBody>
          <a:bodyPr>
            <a:normAutofit lnSpcReduction="10000"/>
          </a:bodyPr>
          <a:lstStyle/>
          <a:p>
            <a:pPr lvl="1">
              <a:buFont typeface="Wingdings" pitchFamily="2" charset="2"/>
              <a:buChar char="n"/>
              <a:defRPr/>
            </a:pPr>
            <a:r>
              <a:rPr lang="en-US" dirty="0" smtClean="0"/>
              <a:t>Among gay men, the lifetime occurrence of depression is nearly 4 times that of heterosexual men; among lesbians, double that of heterosexual women (IOM, 2011)</a:t>
            </a:r>
          </a:p>
          <a:p>
            <a:pPr lvl="1">
              <a:buFont typeface="Wingdings" pitchFamily="2" charset="2"/>
              <a:buChar char="n"/>
              <a:defRPr/>
            </a:pPr>
            <a:r>
              <a:rPr lang="en-US" dirty="0" smtClean="0"/>
              <a:t>50% of transgender individuals have experienced sexual assault. </a:t>
            </a:r>
            <a:r>
              <a:rPr lang="en-US" dirty="0" err="1" smtClean="0"/>
              <a:t>Transwomen</a:t>
            </a:r>
            <a:r>
              <a:rPr lang="en-US" dirty="0" smtClean="0"/>
              <a:t> have a 1 in 12 chance of being murdered, and 1 in 8 for </a:t>
            </a:r>
            <a:r>
              <a:rPr lang="en-US" dirty="0" err="1" smtClean="0"/>
              <a:t>transwomen</a:t>
            </a:r>
            <a:r>
              <a:rPr lang="en-US" dirty="0" smtClean="0"/>
              <a:t> of color. 41% have attempted suicide (TSER, 2015)</a:t>
            </a:r>
          </a:p>
          <a:p>
            <a:pPr lvl="1">
              <a:buFont typeface="Wingdings" pitchFamily="2" charset="2"/>
              <a:buChar char="n"/>
              <a:defRPr/>
            </a:pPr>
            <a:r>
              <a:rPr lang="en-US" dirty="0" smtClean="0"/>
              <a:t>Despite a greater utilization of mental health services, most psychologists report little or no training in working with sexual minorities</a:t>
            </a:r>
            <a:endParaRPr lang="en-US" b="1" dirty="0" smtClean="0"/>
          </a:p>
          <a:p>
            <a:pPr lvl="1" eaLnBrk="1" hangingPunct="1">
              <a:buClr>
                <a:schemeClr val="tx1"/>
              </a:buClr>
              <a:buFontTx/>
              <a:buChar char="-"/>
            </a:pPr>
            <a:endParaRPr lang="en-US" b="1" dirty="0"/>
          </a:p>
          <a:p>
            <a:pPr lvl="1" eaLnBrk="1" hangingPunct="1">
              <a:buClr>
                <a:schemeClr val="tx1"/>
              </a:buClr>
              <a:buFontTx/>
              <a:buChar char="-"/>
            </a:pPr>
            <a:endParaRPr lang="en-US" b="1" dirty="0"/>
          </a:p>
        </p:txBody>
      </p:sp>
      <p:sp>
        <p:nvSpPr>
          <p:cNvPr id="5" name="Content Placeholder 4"/>
          <p:cNvSpPr>
            <a:spLocks noGrp="1"/>
          </p:cNvSpPr>
          <p:nvPr>
            <p:ph sz="half" idx="2"/>
          </p:nvPr>
        </p:nvSpPr>
        <p:spPr/>
        <p:txBody>
          <a:bodyPr>
            <a:normAutofit lnSpcReduction="10000"/>
          </a:bodyPr>
          <a:lstStyle/>
          <a:p>
            <a:endParaRPr lang="en-US" dirty="0"/>
          </a:p>
        </p:txBody>
      </p:sp>
      <p:sp>
        <p:nvSpPr>
          <p:cNvPr id="13316" name="Slide Number Placeholder 4"/>
          <p:cNvSpPr>
            <a:spLocks noGrp="1"/>
          </p:cNvSpPr>
          <p:nvPr>
            <p:ph type="sldNum" sz="quarter" idx="12"/>
          </p:nvPr>
        </p:nvSpPr>
        <p:spPr/>
        <p:txBody>
          <a:bodyPr/>
          <a:lstStyle/>
          <a:p>
            <a:r>
              <a:rPr lang="en-US"/>
              <a:t> </a:t>
            </a:r>
            <a:fld id="{BF611572-39D9-0147-8766-9BCB5943F5FA}" type="slidenum">
              <a:rPr lang="en-US"/>
              <a:pPr/>
              <a:t>12</a:t>
            </a:fld>
            <a:endParaRPr lang="en-US"/>
          </a:p>
        </p:txBody>
      </p:sp>
      <p:pic>
        <p:nvPicPr>
          <p:cNvPr id="6" name="Picture 5"/>
          <p:cNvPicPr>
            <a:picLocks noChangeAspect="1"/>
          </p:cNvPicPr>
          <p:nvPr/>
        </p:nvPicPr>
        <p:blipFill>
          <a:blip r:embed="rId3"/>
          <a:stretch>
            <a:fillRect/>
          </a:stretch>
        </p:blipFill>
        <p:spPr>
          <a:xfrm>
            <a:off x="6246813" y="1905000"/>
            <a:ext cx="5608678" cy="3733800"/>
          </a:xfrm>
          <a:prstGeom prst="rect">
            <a:avLst/>
          </a:prstGeom>
        </p:spPr>
      </p:pic>
      <p:pic>
        <p:nvPicPr>
          <p:cNvPr id="7" name="Picture 6"/>
          <p:cNvPicPr>
            <a:picLocks noChangeAspect="1"/>
          </p:cNvPicPr>
          <p:nvPr/>
        </p:nvPicPr>
        <p:blipFill>
          <a:blip r:embed="rId4"/>
          <a:stretch>
            <a:fillRect/>
          </a:stretch>
        </p:blipFill>
        <p:spPr>
          <a:xfrm>
            <a:off x="6246812" y="1905000"/>
            <a:ext cx="5608678" cy="3733800"/>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Kicked Out: LGBT Youth</a:t>
            </a:r>
            <a:endParaRPr lang="en-US" dirty="0"/>
          </a:p>
        </p:txBody>
      </p:sp>
      <p:sp>
        <p:nvSpPr>
          <p:cNvPr id="6" name="Content Placeholder 5"/>
          <p:cNvSpPr>
            <a:spLocks noGrp="1"/>
          </p:cNvSpPr>
          <p:nvPr>
            <p:ph idx="1"/>
          </p:nvPr>
        </p:nvSpPr>
        <p:spPr/>
        <p:txBody>
          <a:bodyPr/>
          <a:lstStyle/>
          <a:p>
            <a:r>
              <a:rPr lang="en-US" dirty="0" smtClean="0"/>
              <a:t>https://</a:t>
            </a:r>
            <a:r>
              <a:rPr lang="en-US" dirty="0" err="1" smtClean="0"/>
              <a:t>www.youtube.com/watch?v</a:t>
            </a:r>
            <a:r>
              <a:rPr lang="en-US" dirty="0" smtClean="0"/>
              <a:t>=</a:t>
            </a:r>
            <a:r>
              <a:rPr lang="en-US" dirty="0" err="1" smtClean="0"/>
              <a:t>TUhqodigPFk</a:t>
            </a:r>
            <a:endParaRPr lang="en-US" dirty="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Lisa Diamond Block</a:t>
            </a:r>
            <a:endParaRPr lang="en-US" dirty="0"/>
          </a:p>
        </p:txBody>
      </p:sp>
      <p:sp>
        <p:nvSpPr>
          <p:cNvPr id="6" name="Subtitle 5"/>
          <p:cNvSpPr>
            <a:spLocks noGrp="1"/>
          </p:cNvSpPr>
          <p:nvPr>
            <p:ph type="subTitle" idx="1"/>
          </p:nvPr>
        </p:nvSpPr>
        <p:spPr/>
        <p:txBody>
          <a:bodyPr/>
          <a:lstStyle/>
          <a:p>
            <a:endParaRPr lang="en-US"/>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Afternoon Block 1</a:t>
            </a:r>
            <a:endParaRPr lang="en-US" dirty="0"/>
          </a:p>
        </p:txBody>
      </p:sp>
      <p:sp>
        <p:nvSpPr>
          <p:cNvPr id="5" name="Text Placeholder 4"/>
          <p:cNvSpPr>
            <a:spLocks noGrp="1"/>
          </p:cNvSpPr>
          <p:nvPr>
            <p:ph type="body" idx="1"/>
          </p:nvPr>
        </p:nvSpPr>
        <p:spPr/>
        <p:txBody>
          <a:bodyPr/>
          <a:lstStyle/>
          <a:p>
            <a:r>
              <a:rPr lang="en-US" dirty="0" smtClean="0"/>
              <a:t>Matthew</a:t>
            </a:r>
            <a:endParaRPr lang="en-US" dirty="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Minority</a:t>
            </a:r>
            <a:r>
              <a:rPr lang="fr-FR" dirty="0" smtClean="0"/>
              <a:t> Stress and Stigma</a:t>
            </a:r>
            <a:endParaRPr lang="fr-FR" dirty="0"/>
          </a:p>
        </p:txBody>
      </p:sp>
      <p:sp>
        <p:nvSpPr>
          <p:cNvPr id="5" name="Content Placeholder 4"/>
          <p:cNvSpPr>
            <a:spLocks noGrp="1"/>
          </p:cNvSpPr>
          <p:nvPr>
            <p:ph idx="1"/>
          </p:nvPr>
        </p:nvSpPr>
        <p:spPr/>
        <p:txBody>
          <a:bodyPr>
            <a:normAutofit/>
          </a:bodyPr>
          <a:lstStyle/>
          <a:p>
            <a:r>
              <a:rPr lang="fr-FR" dirty="0" err="1" smtClean="0"/>
              <a:t>Minority</a:t>
            </a:r>
            <a:r>
              <a:rPr lang="fr-FR" dirty="0" smtClean="0"/>
              <a:t> stress </a:t>
            </a:r>
            <a:r>
              <a:rPr lang="fr-FR" dirty="0" err="1" smtClean="0"/>
              <a:t>theory</a:t>
            </a:r>
            <a:r>
              <a:rPr lang="fr-FR" dirty="0" smtClean="0"/>
              <a:t> </a:t>
            </a:r>
            <a:r>
              <a:rPr lang="fr-FR" dirty="0" err="1" smtClean="0"/>
              <a:t>suggests</a:t>
            </a:r>
            <a:r>
              <a:rPr lang="fr-FR" dirty="0" smtClean="0"/>
              <a:t> a </a:t>
            </a:r>
            <a:r>
              <a:rPr lang="fr-FR" dirty="0" err="1" smtClean="0"/>
              <a:t>broad</a:t>
            </a:r>
            <a:r>
              <a:rPr lang="fr-FR" dirty="0" smtClean="0"/>
              <a:t> range of </a:t>
            </a:r>
            <a:r>
              <a:rPr lang="fr-FR" dirty="0" err="1" smtClean="0"/>
              <a:t>mechanisms</a:t>
            </a:r>
            <a:r>
              <a:rPr lang="fr-FR" dirty="0" smtClean="0"/>
              <a:t> for the impact of </a:t>
            </a:r>
            <a:r>
              <a:rPr lang="fr-FR" dirty="0" err="1" smtClean="0"/>
              <a:t>societal</a:t>
            </a:r>
            <a:r>
              <a:rPr lang="fr-FR" dirty="0" smtClean="0"/>
              <a:t> stigma</a:t>
            </a:r>
          </a:p>
          <a:p>
            <a:pPr lvl="1"/>
            <a:r>
              <a:rPr lang="fr-FR" dirty="0" err="1" smtClean="0"/>
              <a:t>Self-stigma</a:t>
            </a:r>
            <a:r>
              <a:rPr lang="fr-FR" dirty="0" smtClean="0"/>
              <a:t> (</a:t>
            </a:r>
            <a:r>
              <a:rPr lang="fr-FR" dirty="0" err="1" smtClean="0"/>
              <a:t>e.g</a:t>
            </a:r>
            <a:r>
              <a:rPr lang="fr-FR" dirty="0" smtClean="0"/>
              <a:t>., </a:t>
            </a:r>
            <a:r>
              <a:rPr lang="fr-FR" dirty="0" err="1" smtClean="0"/>
              <a:t>internalized</a:t>
            </a:r>
            <a:r>
              <a:rPr lang="fr-FR" dirty="0" smtClean="0"/>
              <a:t> </a:t>
            </a:r>
            <a:r>
              <a:rPr lang="fr-FR" dirty="0" err="1" smtClean="0"/>
              <a:t>homophobia</a:t>
            </a:r>
            <a:r>
              <a:rPr lang="fr-FR" dirty="0" smtClean="0"/>
              <a:t>; </a:t>
            </a:r>
            <a:r>
              <a:rPr lang="fr-FR" dirty="0" err="1" smtClean="0"/>
              <a:t>Yadavaia</a:t>
            </a:r>
            <a:r>
              <a:rPr lang="fr-FR" dirty="0" smtClean="0"/>
              <a:t> &amp; Hayes, 2012)</a:t>
            </a:r>
          </a:p>
          <a:p>
            <a:pPr lvl="1"/>
            <a:r>
              <a:rPr lang="fr-FR" dirty="0" smtClean="0"/>
              <a:t>Stigma/Expectation of Rejection</a:t>
            </a:r>
          </a:p>
          <a:p>
            <a:pPr lvl="1"/>
            <a:r>
              <a:rPr lang="fr-FR" dirty="0" err="1" smtClean="0"/>
              <a:t>Outness/Concealment</a:t>
            </a:r>
            <a:endParaRPr lang="fr-FR" dirty="0" smtClean="0"/>
          </a:p>
          <a:p>
            <a:pPr lvl="1"/>
            <a:r>
              <a:rPr lang="fr-FR" dirty="0" smtClean="0"/>
              <a:t>Discrimination</a:t>
            </a:r>
          </a:p>
          <a:p>
            <a:pPr lvl="1"/>
            <a:r>
              <a:rPr lang="fr-FR" dirty="0" err="1" smtClean="0"/>
              <a:t>Community</a:t>
            </a:r>
            <a:r>
              <a:rPr lang="fr-FR" dirty="0" smtClean="0"/>
              <a:t> </a:t>
            </a:r>
            <a:r>
              <a:rPr lang="fr-FR" dirty="0" err="1" smtClean="0"/>
              <a:t>connectedness</a:t>
            </a:r>
            <a:endParaRPr lang="fr-FR" dirty="0" smtClean="0"/>
          </a:p>
          <a:p>
            <a:r>
              <a:rPr lang="fr-FR" dirty="0" err="1" smtClean="0"/>
              <a:t>Related</a:t>
            </a:r>
            <a:r>
              <a:rPr lang="fr-FR" dirty="0" smtClean="0"/>
              <a:t> to a </a:t>
            </a:r>
            <a:r>
              <a:rPr lang="fr-FR" dirty="0" err="1" smtClean="0"/>
              <a:t>broad</a:t>
            </a:r>
            <a:r>
              <a:rPr lang="fr-FR" dirty="0" smtClean="0"/>
              <a:t> range of </a:t>
            </a:r>
            <a:r>
              <a:rPr lang="fr-FR" dirty="0" err="1" smtClean="0"/>
              <a:t>psychological</a:t>
            </a:r>
            <a:r>
              <a:rPr lang="fr-FR" dirty="0" smtClean="0"/>
              <a:t> </a:t>
            </a:r>
            <a:r>
              <a:rPr lang="fr-FR" dirty="0" err="1" smtClean="0"/>
              <a:t>symptoms</a:t>
            </a:r>
            <a:endParaRPr lang="fr-FR" dirty="0" smtClean="0"/>
          </a:p>
          <a:p>
            <a:pPr lvl="1"/>
            <a:r>
              <a:rPr lang="fr-FR" dirty="0" smtClean="0"/>
              <a:t>May </a:t>
            </a:r>
            <a:r>
              <a:rPr lang="fr-FR" dirty="0" err="1" smtClean="0"/>
              <a:t>be</a:t>
            </a:r>
            <a:r>
              <a:rPr lang="fr-FR" dirty="0" smtClean="0"/>
              <a:t> due to </a:t>
            </a:r>
            <a:r>
              <a:rPr lang="fr-FR" dirty="0" err="1" smtClean="0"/>
              <a:t>reduced</a:t>
            </a:r>
            <a:r>
              <a:rPr lang="fr-FR" dirty="0" smtClean="0"/>
              <a:t> </a:t>
            </a:r>
            <a:r>
              <a:rPr lang="fr-FR" dirty="0" err="1" smtClean="0"/>
              <a:t>emotion</a:t>
            </a:r>
            <a:r>
              <a:rPr lang="fr-FR" dirty="0" smtClean="0"/>
              <a:t> </a:t>
            </a:r>
            <a:r>
              <a:rPr lang="fr-FR" dirty="0" err="1" smtClean="0"/>
              <a:t>regulation</a:t>
            </a:r>
            <a:endParaRPr lang="fr-FR"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D 1"/>
          <p:cNvGraphicFramePr>
            <a:graphicFrameLocks noGrp="1"/>
          </p:cNvGraphicFramePr>
          <p:nvPr>
            <p:ph idx="4294967295"/>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20550986"/>
              </p:ext>
            </p:extLst>
          </p:nvPr>
        </p:nvGraphicFramePr>
        <p:xfrm>
          <a:off x="933450" y="401638"/>
          <a:ext cx="11255375" cy="6011862"/>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41010330"/>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fr-FR" dirty="0" err="1" smtClean="0"/>
              <a:t>Targeting</a:t>
            </a:r>
            <a:r>
              <a:rPr lang="fr-FR" dirty="0" smtClean="0"/>
              <a:t> Emotion Dysregulation</a:t>
            </a:r>
          </a:p>
        </p:txBody>
      </p:sp>
      <p:sp>
        <p:nvSpPr>
          <p:cNvPr id="3" name="Content Placeholder 2"/>
          <p:cNvSpPr>
            <a:spLocks noGrp="1"/>
          </p:cNvSpPr>
          <p:nvPr>
            <p:ph idx="1"/>
          </p:nvPr>
        </p:nvSpPr>
        <p:spPr/>
        <p:txBody>
          <a:bodyPr/>
          <a:lstStyle/>
          <a:p>
            <a:pPr eaLnBrk="1" hangingPunct="1"/>
            <a:r>
              <a:rPr lang="en-US" dirty="0" smtClean="0">
                <a:ea typeface="ＭＳ Ｐゴシック" charset="-128"/>
                <a:cs typeface="ＭＳ Ｐゴシック" charset="-128"/>
              </a:rPr>
              <a:t>Mindfulness and acceptance based approaches promote emotion regulation skills, with specific evidence in mechanism-of-action studies supporting:</a:t>
            </a:r>
          </a:p>
          <a:p>
            <a:pPr lvl="1"/>
            <a:r>
              <a:rPr lang="en-US" dirty="0" smtClean="0">
                <a:ea typeface="ＭＳ Ｐゴシック" charset="-128"/>
                <a:cs typeface="ＭＳ Ｐゴシック" charset="-128"/>
              </a:rPr>
              <a:t>Dialectic Behavioral Therapy</a:t>
            </a:r>
          </a:p>
          <a:p>
            <a:pPr lvl="1"/>
            <a:r>
              <a:rPr lang="en-US" dirty="0" smtClean="0">
                <a:ea typeface="ＭＳ Ｐゴシック" charset="-128"/>
                <a:cs typeface="ＭＳ Ｐゴシック" charset="-128"/>
              </a:rPr>
              <a:t>Mindfulness-Based Cognitive Therapy</a:t>
            </a:r>
          </a:p>
          <a:p>
            <a:pPr lvl="1"/>
            <a:r>
              <a:rPr lang="en-US" dirty="0" smtClean="0">
                <a:ea typeface="ＭＳ Ｐゴシック" charset="-128"/>
                <a:cs typeface="ＭＳ Ｐゴシック" charset="-128"/>
              </a:rPr>
              <a:t>Acceptance &amp; Commitment Therapy</a:t>
            </a:r>
          </a:p>
          <a:p>
            <a:pPr lvl="1"/>
            <a:r>
              <a:rPr lang="en-US" dirty="0" smtClean="0">
                <a:ea typeface="ＭＳ Ｐゴシック" charset="-128"/>
                <a:cs typeface="ＭＳ Ｐゴシック" charset="-128"/>
              </a:rPr>
              <a:t>Barlow’s Unified Protocol (e.g., </a:t>
            </a:r>
            <a:r>
              <a:rPr lang="en-US" dirty="0" err="1" smtClean="0">
                <a:ea typeface="ＭＳ Ｐゴシック" charset="-128"/>
                <a:cs typeface="ＭＳ Ｐゴシック" charset="-128"/>
              </a:rPr>
              <a:t>Prochaska</a:t>
            </a:r>
            <a:r>
              <a:rPr lang="en-US" dirty="0" smtClean="0">
                <a:ea typeface="ＭＳ Ｐゴシック" charset="-128"/>
                <a:cs typeface="ＭＳ Ｐゴシック" charset="-128"/>
              </a:rPr>
              <a:t> et al, 2016)</a:t>
            </a:r>
          </a:p>
          <a:p>
            <a:pPr eaLnBrk="1" hangingPunct="1"/>
            <a:endParaRPr lang="fr-FR" dirty="0">
              <a:effectLst>
                <a:outerShdw blurRad="38100" dist="38100" dir="2700000" algn="tl">
                  <a:srgbClr val="0064E2"/>
                </a:outerShdw>
              </a:effectLs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0418" name="Object 2"/>
          <p:cNvGraphicFramePr>
            <a:graphicFrameLocks noGrp="1" noChangeAspect="1"/>
          </p:cNvGraphicFramePr>
          <p:nvPr>
            <p:ph/>
          </p:nvPr>
        </p:nvGraphicFramePr>
        <p:xfrm>
          <a:off x="1532068" y="274638"/>
          <a:ext cx="9124690" cy="5821362"/>
        </p:xfrm>
        <a:graphic>
          <a:graphicData uri="http://schemas.openxmlformats.org/presentationml/2006/ole">
            <p:oleObj spid="_x0000_s257026" name="CorelDRAW" r:id="rId4" imgW="7112000" imgH="6096000" progId="">
              <p:embed/>
            </p:oleObj>
          </a:graphicData>
        </a:graphic>
      </p:graphicFrame>
      <p:sp>
        <p:nvSpPr>
          <p:cNvPr id="60419" name="Rectangle 3"/>
          <p:cNvSpPr>
            <a:spLocks noChangeArrowheads="1"/>
          </p:cNvSpPr>
          <p:nvPr/>
        </p:nvSpPr>
        <p:spPr bwMode="auto">
          <a:xfrm>
            <a:off x="1625177" y="228600"/>
            <a:ext cx="5789692" cy="6248400"/>
          </a:xfrm>
          <a:prstGeom prst="rect">
            <a:avLst/>
          </a:prstGeom>
          <a:noFill/>
          <a:ln w="28575">
            <a:solidFill>
              <a:srgbClr val="CC33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anchor="ctr"/>
          <a:lstStyle/>
          <a:p>
            <a:endParaRPr lang="en-US">
              <a:solidFill>
                <a:srgbClr val="FFFFFF"/>
              </a:solidFill>
            </a:endParaRPr>
          </a:p>
        </p:txBody>
      </p:sp>
      <p:sp>
        <p:nvSpPr>
          <p:cNvPr id="60420" name="Text Box 4"/>
          <p:cNvSpPr txBox="1">
            <a:spLocks noChangeArrowheads="1"/>
          </p:cNvSpPr>
          <p:nvPr/>
        </p:nvSpPr>
        <p:spPr bwMode="auto">
          <a:xfrm>
            <a:off x="1828324" y="457201"/>
            <a:ext cx="2640912" cy="70788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a:solidFill>
                  <a:schemeClr val="tx1"/>
                </a:solidFill>
                <a:latin typeface="Tw Cen MT" pitchFamily="34" charset="0"/>
                <a:cs typeface="Arial" pitchFamily="34" charset="0"/>
              </a:defRPr>
            </a:lvl1pPr>
            <a:lvl2pPr marL="742950" indent="-285750" eaLnBrk="0" hangingPunct="0">
              <a:defRPr>
                <a:solidFill>
                  <a:schemeClr val="tx1"/>
                </a:solidFill>
                <a:latin typeface="Tw Cen MT" pitchFamily="34" charset="0"/>
                <a:cs typeface="Arial" pitchFamily="34" charset="0"/>
              </a:defRPr>
            </a:lvl2pPr>
            <a:lvl3pPr marL="1143000" indent="-228600" eaLnBrk="0" hangingPunct="0">
              <a:defRPr>
                <a:solidFill>
                  <a:schemeClr val="tx1"/>
                </a:solidFill>
                <a:latin typeface="Tw Cen MT" pitchFamily="34" charset="0"/>
                <a:cs typeface="Arial" pitchFamily="34" charset="0"/>
              </a:defRPr>
            </a:lvl3pPr>
            <a:lvl4pPr marL="1600200" indent="-228600" eaLnBrk="0" hangingPunct="0">
              <a:defRPr>
                <a:solidFill>
                  <a:schemeClr val="tx1"/>
                </a:solidFill>
                <a:latin typeface="Tw Cen MT" pitchFamily="34" charset="0"/>
                <a:cs typeface="Arial" pitchFamily="34" charset="0"/>
              </a:defRPr>
            </a:lvl4pPr>
            <a:lvl5pPr marL="2057400" indent="-228600" eaLnBrk="0" hangingPunct="0">
              <a:defRPr>
                <a:solidFill>
                  <a:schemeClr val="tx1"/>
                </a:solidFill>
                <a:latin typeface="Tw Cen MT" pitchFamily="34" charset="0"/>
                <a:cs typeface="Arial" pitchFamily="34" charset="0"/>
              </a:defRPr>
            </a:lvl5pPr>
            <a:lvl6pPr marL="2514600" indent="-228600" eaLnBrk="0" fontAlgn="base" hangingPunct="0">
              <a:spcBef>
                <a:spcPct val="0"/>
              </a:spcBef>
              <a:spcAft>
                <a:spcPct val="0"/>
              </a:spcAft>
              <a:defRPr>
                <a:solidFill>
                  <a:schemeClr val="tx1"/>
                </a:solidFill>
                <a:latin typeface="Tw Cen MT" pitchFamily="34" charset="0"/>
                <a:cs typeface="Arial" pitchFamily="34" charset="0"/>
              </a:defRPr>
            </a:lvl6pPr>
            <a:lvl7pPr marL="2971800" indent="-228600" eaLnBrk="0" fontAlgn="base" hangingPunct="0">
              <a:spcBef>
                <a:spcPct val="0"/>
              </a:spcBef>
              <a:spcAft>
                <a:spcPct val="0"/>
              </a:spcAft>
              <a:defRPr>
                <a:solidFill>
                  <a:schemeClr val="tx1"/>
                </a:solidFill>
                <a:latin typeface="Tw Cen MT" pitchFamily="34" charset="0"/>
                <a:cs typeface="Arial" pitchFamily="34" charset="0"/>
              </a:defRPr>
            </a:lvl7pPr>
            <a:lvl8pPr marL="3429000" indent="-228600" eaLnBrk="0" fontAlgn="base" hangingPunct="0">
              <a:spcBef>
                <a:spcPct val="0"/>
              </a:spcBef>
              <a:spcAft>
                <a:spcPct val="0"/>
              </a:spcAft>
              <a:defRPr>
                <a:solidFill>
                  <a:schemeClr val="tx1"/>
                </a:solidFill>
                <a:latin typeface="Tw Cen MT" pitchFamily="34" charset="0"/>
                <a:cs typeface="Arial" pitchFamily="34" charset="0"/>
              </a:defRPr>
            </a:lvl8pPr>
            <a:lvl9pPr marL="3886200" indent="-228600" eaLnBrk="0" fontAlgn="base" hangingPunct="0">
              <a:spcBef>
                <a:spcPct val="0"/>
              </a:spcBef>
              <a:spcAft>
                <a:spcPct val="0"/>
              </a:spcAft>
              <a:defRPr>
                <a:solidFill>
                  <a:schemeClr val="tx1"/>
                </a:solidFill>
                <a:latin typeface="Tw Cen MT" pitchFamily="34" charset="0"/>
                <a:cs typeface="Arial" pitchFamily="34" charset="0"/>
              </a:defRPr>
            </a:lvl9pPr>
          </a:lstStyle>
          <a:p>
            <a:pPr algn="ctr">
              <a:spcBef>
                <a:spcPct val="50000"/>
              </a:spcBef>
            </a:pPr>
            <a:r>
              <a:rPr lang="en-US" sz="2000" dirty="0">
                <a:solidFill>
                  <a:srgbClr val="FF0000"/>
                </a:solidFill>
                <a:latin typeface="Times New Roman" pitchFamily="18" charset="0"/>
              </a:rPr>
              <a:t>Acceptance and Mindfulness Processes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62761732"/>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in with Where We Are</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1442" name="Object 2"/>
          <p:cNvGraphicFramePr>
            <a:graphicFrameLocks noGrp="1" noChangeAspect="1"/>
          </p:cNvGraphicFramePr>
          <p:nvPr>
            <p:ph/>
          </p:nvPr>
        </p:nvGraphicFramePr>
        <p:xfrm>
          <a:off x="1532068" y="274638"/>
          <a:ext cx="9124690" cy="5821362"/>
        </p:xfrm>
        <a:graphic>
          <a:graphicData uri="http://schemas.openxmlformats.org/presentationml/2006/ole">
            <p:oleObj spid="_x0000_s259074" name="CorelDRAW" r:id="rId4" imgW="7112000" imgH="6096000" progId="">
              <p:embed/>
            </p:oleObj>
          </a:graphicData>
        </a:graphic>
      </p:graphicFrame>
      <p:sp>
        <p:nvSpPr>
          <p:cNvPr id="61443" name="Rectangle 3"/>
          <p:cNvSpPr>
            <a:spLocks noChangeArrowheads="1"/>
          </p:cNvSpPr>
          <p:nvPr/>
        </p:nvSpPr>
        <p:spPr bwMode="auto">
          <a:xfrm>
            <a:off x="4875530" y="228600"/>
            <a:ext cx="5789692" cy="6248400"/>
          </a:xfrm>
          <a:prstGeom prst="rect">
            <a:avLst/>
          </a:prstGeom>
          <a:noFill/>
          <a:ln w="28575">
            <a:solidFill>
              <a:srgbClr val="660066"/>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anchor="ctr"/>
          <a:lstStyle/>
          <a:p>
            <a:endParaRPr lang="en-US"/>
          </a:p>
        </p:txBody>
      </p:sp>
      <p:sp>
        <p:nvSpPr>
          <p:cNvPr id="61444" name="Text Box 4"/>
          <p:cNvSpPr txBox="1">
            <a:spLocks noChangeArrowheads="1"/>
          </p:cNvSpPr>
          <p:nvPr/>
        </p:nvSpPr>
        <p:spPr bwMode="auto">
          <a:xfrm>
            <a:off x="7414869" y="457201"/>
            <a:ext cx="2844059" cy="10064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a:solidFill>
                  <a:schemeClr val="tx1"/>
                </a:solidFill>
                <a:latin typeface="Tw Cen MT" pitchFamily="34" charset="0"/>
                <a:cs typeface="Arial" pitchFamily="34" charset="0"/>
              </a:defRPr>
            </a:lvl1pPr>
            <a:lvl2pPr marL="742950" indent="-285750" eaLnBrk="0" hangingPunct="0">
              <a:defRPr>
                <a:solidFill>
                  <a:schemeClr val="tx1"/>
                </a:solidFill>
                <a:latin typeface="Tw Cen MT" pitchFamily="34" charset="0"/>
                <a:cs typeface="Arial" pitchFamily="34" charset="0"/>
              </a:defRPr>
            </a:lvl2pPr>
            <a:lvl3pPr marL="1143000" indent="-228600" eaLnBrk="0" hangingPunct="0">
              <a:defRPr>
                <a:solidFill>
                  <a:schemeClr val="tx1"/>
                </a:solidFill>
                <a:latin typeface="Tw Cen MT" pitchFamily="34" charset="0"/>
                <a:cs typeface="Arial" pitchFamily="34" charset="0"/>
              </a:defRPr>
            </a:lvl3pPr>
            <a:lvl4pPr marL="1600200" indent="-228600" eaLnBrk="0" hangingPunct="0">
              <a:defRPr>
                <a:solidFill>
                  <a:schemeClr val="tx1"/>
                </a:solidFill>
                <a:latin typeface="Tw Cen MT" pitchFamily="34" charset="0"/>
                <a:cs typeface="Arial" pitchFamily="34" charset="0"/>
              </a:defRPr>
            </a:lvl4pPr>
            <a:lvl5pPr marL="2057400" indent="-228600" eaLnBrk="0" hangingPunct="0">
              <a:defRPr>
                <a:solidFill>
                  <a:schemeClr val="tx1"/>
                </a:solidFill>
                <a:latin typeface="Tw Cen MT" pitchFamily="34" charset="0"/>
                <a:cs typeface="Arial" pitchFamily="34" charset="0"/>
              </a:defRPr>
            </a:lvl5pPr>
            <a:lvl6pPr marL="2514600" indent="-228600" eaLnBrk="0" fontAlgn="base" hangingPunct="0">
              <a:spcBef>
                <a:spcPct val="0"/>
              </a:spcBef>
              <a:spcAft>
                <a:spcPct val="0"/>
              </a:spcAft>
              <a:defRPr>
                <a:solidFill>
                  <a:schemeClr val="tx1"/>
                </a:solidFill>
                <a:latin typeface="Tw Cen MT" pitchFamily="34" charset="0"/>
                <a:cs typeface="Arial" pitchFamily="34" charset="0"/>
              </a:defRPr>
            </a:lvl6pPr>
            <a:lvl7pPr marL="2971800" indent="-228600" eaLnBrk="0" fontAlgn="base" hangingPunct="0">
              <a:spcBef>
                <a:spcPct val="0"/>
              </a:spcBef>
              <a:spcAft>
                <a:spcPct val="0"/>
              </a:spcAft>
              <a:defRPr>
                <a:solidFill>
                  <a:schemeClr val="tx1"/>
                </a:solidFill>
                <a:latin typeface="Tw Cen MT" pitchFamily="34" charset="0"/>
                <a:cs typeface="Arial" pitchFamily="34" charset="0"/>
              </a:defRPr>
            </a:lvl7pPr>
            <a:lvl8pPr marL="3429000" indent="-228600" eaLnBrk="0" fontAlgn="base" hangingPunct="0">
              <a:spcBef>
                <a:spcPct val="0"/>
              </a:spcBef>
              <a:spcAft>
                <a:spcPct val="0"/>
              </a:spcAft>
              <a:defRPr>
                <a:solidFill>
                  <a:schemeClr val="tx1"/>
                </a:solidFill>
                <a:latin typeface="Tw Cen MT" pitchFamily="34" charset="0"/>
                <a:cs typeface="Arial" pitchFamily="34" charset="0"/>
              </a:defRPr>
            </a:lvl8pPr>
            <a:lvl9pPr marL="3886200" indent="-228600" eaLnBrk="0" fontAlgn="base" hangingPunct="0">
              <a:spcBef>
                <a:spcPct val="0"/>
              </a:spcBef>
              <a:spcAft>
                <a:spcPct val="0"/>
              </a:spcAft>
              <a:defRPr>
                <a:solidFill>
                  <a:schemeClr val="tx1"/>
                </a:solidFill>
                <a:latin typeface="Tw Cen MT" pitchFamily="34" charset="0"/>
                <a:cs typeface="Arial" pitchFamily="34" charset="0"/>
              </a:defRPr>
            </a:lvl9pPr>
          </a:lstStyle>
          <a:p>
            <a:pPr algn="ctr">
              <a:spcBef>
                <a:spcPct val="50000"/>
              </a:spcBef>
            </a:pPr>
            <a:r>
              <a:rPr lang="en-US" sz="2000" dirty="0">
                <a:solidFill>
                  <a:srgbClr val="660066"/>
                </a:solidFill>
                <a:latin typeface="Times New Roman" pitchFamily="18" charset="0"/>
              </a:rPr>
              <a:t>Commitment    and Behavior Change Processes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90899634"/>
      </p:ext>
    </p:extLst>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146" name="Object 2"/>
          <p:cNvGraphicFramePr>
            <a:graphicFrameLocks noGrp="1" noChangeAspect="1"/>
          </p:cNvGraphicFramePr>
          <p:nvPr>
            <p:ph/>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37750790"/>
              </p:ext>
            </p:extLst>
          </p:nvPr>
        </p:nvGraphicFramePr>
        <p:xfrm>
          <a:off x="1487101" y="992188"/>
          <a:ext cx="9196638" cy="5865813"/>
        </p:xfrm>
        <a:graphic>
          <a:graphicData uri="http://schemas.openxmlformats.org/presentationml/2006/ole">
            <p:oleObj spid="_x0000_s261122" name="CorelDRAW" r:id="rId4" imgW="7112000" imgH="6096000" progId="">
              <p:embed/>
            </p:oleObj>
          </a:graphicData>
        </a:graphic>
      </p:graphicFrame>
      <p:sp>
        <p:nvSpPr>
          <p:cNvPr id="6150" name="Text Box 5"/>
          <p:cNvSpPr txBox="1">
            <a:spLocks noChangeArrowheads="1"/>
          </p:cNvSpPr>
          <p:nvPr/>
        </p:nvSpPr>
        <p:spPr bwMode="auto">
          <a:xfrm>
            <a:off x="4270685" y="3069688"/>
            <a:ext cx="3647455" cy="368407"/>
          </a:xfrm>
          <a:prstGeom prst="rect">
            <a:avLst/>
          </a:prstGeom>
          <a:noFill/>
          <a:ln w="9525">
            <a:noFill/>
            <a:miter lim="800000"/>
            <a:headEnd/>
            <a:tailEnd/>
          </a:ln>
        </p:spPr>
        <p:txBody>
          <a:bodyPr>
            <a:spAutoFit/>
          </a:bodyPr>
          <a:lstStyle/>
          <a:p>
            <a:pPr algn="ctr">
              <a:spcBef>
                <a:spcPct val="50000"/>
              </a:spcBef>
            </a:pPr>
            <a:endParaRPr lang="en-US" b="1" dirty="0">
              <a:solidFill>
                <a:schemeClr val="bg1"/>
              </a:solidFill>
              <a:latin typeface="Times New Roman" pitchFamily="18" charset="0"/>
            </a:endParaRPr>
          </a:p>
        </p:txBody>
      </p:sp>
      <p:sp>
        <p:nvSpPr>
          <p:cNvPr id="6148" name="TextBox 6"/>
          <p:cNvSpPr txBox="1">
            <a:spLocks noChangeArrowheads="1"/>
          </p:cNvSpPr>
          <p:nvPr/>
        </p:nvSpPr>
        <p:spPr bwMode="auto">
          <a:xfrm>
            <a:off x="8686655" y="5949950"/>
            <a:ext cx="3167824" cy="368300"/>
          </a:xfrm>
          <a:prstGeom prst="rect">
            <a:avLst/>
          </a:prstGeom>
          <a:noFill/>
          <a:ln w="9525">
            <a:noFill/>
            <a:miter lim="800000"/>
            <a:headEnd/>
            <a:tailEnd/>
          </a:ln>
        </p:spPr>
        <p:txBody>
          <a:bodyPr>
            <a:spAutoFit/>
          </a:bodyPr>
          <a:lstStyle/>
          <a:p>
            <a:r>
              <a:rPr lang="en-IE" dirty="0"/>
              <a:t>(ACBS</a:t>
            </a:r>
            <a:r>
              <a:rPr lang="en-IE"/>
              <a:t>,</a:t>
            </a:r>
            <a:r>
              <a:rPr lang="en-IE" smtClean="0"/>
              <a:t> 2015)</a:t>
            </a:r>
            <a:endParaRPr lang="en-IE" dirty="0"/>
          </a:p>
        </p:txBody>
      </p:sp>
      <p:sp>
        <p:nvSpPr>
          <p:cNvPr id="7" name="TextBox 10"/>
          <p:cNvSpPr txBox="1">
            <a:spLocks noChangeArrowheads="1"/>
          </p:cNvSpPr>
          <p:nvPr/>
        </p:nvSpPr>
        <p:spPr bwMode="auto">
          <a:xfrm>
            <a:off x="4366670" y="980729"/>
            <a:ext cx="3935975" cy="769441"/>
          </a:xfrm>
          <a:prstGeom prst="rect">
            <a:avLst/>
          </a:prstGeom>
          <a:solidFill>
            <a:schemeClr val="tx2"/>
          </a:solidFill>
          <a:ln w="9525">
            <a:solidFill>
              <a:schemeClr val="tx2"/>
            </a:solidFill>
            <a:miter lim="800000"/>
            <a:headEnd/>
            <a:tailEnd/>
          </a:ln>
        </p:spPr>
        <p:txBody>
          <a:bodyPr wrap="square">
            <a:spAutoFit/>
          </a:bodyPr>
          <a:lstStyle/>
          <a:p>
            <a:pPr algn="ctr"/>
            <a:r>
              <a:rPr lang="en-IE" b="1" dirty="0" smtClean="0">
                <a:solidFill>
                  <a:schemeClr val="bg1"/>
                </a:solidFill>
              </a:rPr>
              <a:t>Discrimination - Preoccupied with past/future mistreatment</a:t>
            </a:r>
            <a:endParaRPr lang="en-IE" dirty="0" smtClean="0">
              <a:solidFill>
                <a:schemeClr val="bg1"/>
              </a:solidFill>
            </a:endParaRPr>
          </a:p>
          <a:p>
            <a:pPr algn="ctr"/>
            <a:endParaRPr lang="en-IE" sz="800" b="1" dirty="0" smtClean="0">
              <a:solidFill>
                <a:schemeClr val="bg1"/>
              </a:solidFill>
            </a:endParaRPr>
          </a:p>
        </p:txBody>
      </p:sp>
      <p:sp>
        <p:nvSpPr>
          <p:cNvPr id="8" name="TextBox 10"/>
          <p:cNvSpPr txBox="1">
            <a:spLocks noChangeArrowheads="1"/>
          </p:cNvSpPr>
          <p:nvPr/>
        </p:nvSpPr>
        <p:spPr bwMode="auto">
          <a:xfrm>
            <a:off x="354296" y="2276873"/>
            <a:ext cx="3071541" cy="1323439"/>
          </a:xfrm>
          <a:prstGeom prst="rect">
            <a:avLst/>
          </a:prstGeom>
          <a:solidFill>
            <a:schemeClr val="tx2"/>
          </a:solidFill>
          <a:ln w="9525">
            <a:solidFill>
              <a:schemeClr val="tx2"/>
            </a:solidFill>
            <a:miter lim="800000"/>
            <a:headEnd/>
            <a:tailEnd/>
          </a:ln>
        </p:spPr>
        <p:txBody>
          <a:bodyPr wrap="square">
            <a:spAutoFit/>
          </a:bodyPr>
          <a:lstStyle/>
          <a:p>
            <a:pPr algn="ctr"/>
            <a:r>
              <a:rPr lang="en-IE" b="1" dirty="0" smtClean="0">
                <a:solidFill>
                  <a:schemeClr val="bg1"/>
                </a:solidFill>
              </a:rPr>
              <a:t>Expectation of Rejection - Unwillingness to experience fears of being seen as GSM</a:t>
            </a:r>
          </a:p>
          <a:p>
            <a:endParaRPr lang="en-IE" sz="800" dirty="0">
              <a:solidFill>
                <a:schemeClr val="bg1"/>
              </a:solidFill>
            </a:endParaRPr>
          </a:p>
        </p:txBody>
      </p:sp>
      <p:sp>
        <p:nvSpPr>
          <p:cNvPr id="9" name="TextBox 10"/>
          <p:cNvSpPr txBox="1">
            <a:spLocks noChangeArrowheads="1"/>
          </p:cNvSpPr>
          <p:nvPr/>
        </p:nvSpPr>
        <p:spPr bwMode="auto">
          <a:xfrm>
            <a:off x="4270685" y="6021289"/>
            <a:ext cx="3935975" cy="769441"/>
          </a:xfrm>
          <a:prstGeom prst="rect">
            <a:avLst/>
          </a:prstGeom>
          <a:solidFill>
            <a:schemeClr val="tx2"/>
          </a:solidFill>
          <a:ln w="9525">
            <a:noFill/>
            <a:miter lim="800000"/>
            <a:headEnd/>
            <a:tailEnd/>
          </a:ln>
        </p:spPr>
        <p:txBody>
          <a:bodyPr>
            <a:spAutoFit/>
          </a:bodyPr>
          <a:lstStyle/>
          <a:p>
            <a:pPr algn="ctr"/>
            <a:r>
              <a:rPr lang="en-IE" b="1" dirty="0" smtClean="0">
                <a:solidFill>
                  <a:schemeClr val="bg1"/>
                </a:solidFill>
              </a:rPr>
              <a:t>Rigid Perspective taking - small picture</a:t>
            </a:r>
          </a:p>
          <a:p>
            <a:pPr algn="ctr"/>
            <a:endParaRPr lang="en-IE" sz="800" b="1" dirty="0" smtClean="0">
              <a:solidFill>
                <a:schemeClr val="bg1"/>
              </a:solidFill>
            </a:endParaRPr>
          </a:p>
        </p:txBody>
      </p:sp>
      <p:sp>
        <p:nvSpPr>
          <p:cNvPr id="10" name="TextBox 10"/>
          <p:cNvSpPr txBox="1">
            <a:spLocks noChangeArrowheads="1"/>
          </p:cNvSpPr>
          <p:nvPr/>
        </p:nvSpPr>
        <p:spPr bwMode="auto">
          <a:xfrm>
            <a:off x="335273" y="4581128"/>
            <a:ext cx="3071541" cy="923330"/>
          </a:xfrm>
          <a:prstGeom prst="rect">
            <a:avLst/>
          </a:prstGeom>
          <a:solidFill>
            <a:schemeClr val="tx2"/>
          </a:solidFill>
          <a:ln w="9525">
            <a:noFill/>
            <a:miter lim="800000"/>
            <a:headEnd/>
            <a:tailEnd/>
          </a:ln>
        </p:spPr>
        <p:txBody>
          <a:bodyPr wrap="square">
            <a:spAutoFit/>
          </a:bodyPr>
          <a:lstStyle/>
          <a:p>
            <a:pPr algn="ctr"/>
            <a:r>
              <a:rPr lang="en-IE" b="1" dirty="0" smtClean="0">
                <a:solidFill>
                  <a:schemeClr val="bg1"/>
                </a:solidFill>
              </a:rPr>
              <a:t>Self-stigma - Fusion with thoughts about GSM stereotypes</a:t>
            </a:r>
            <a:endParaRPr lang="en-IE" sz="800" dirty="0">
              <a:solidFill>
                <a:schemeClr val="bg1"/>
              </a:solidFill>
            </a:endParaRPr>
          </a:p>
        </p:txBody>
      </p:sp>
      <p:sp>
        <p:nvSpPr>
          <p:cNvPr id="11" name="TextBox 10"/>
          <p:cNvSpPr txBox="1">
            <a:spLocks noChangeArrowheads="1"/>
          </p:cNvSpPr>
          <p:nvPr/>
        </p:nvSpPr>
        <p:spPr bwMode="auto">
          <a:xfrm>
            <a:off x="8877997" y="2348881"/>
            <a:ext cx="3071541" cy="92333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IE" b="1" dirty="0" smtClean="0">
                <a:solidFill>
                  <a:schemeClr val="bg1"/>
                </a:solidFill>
              </a:rPr>
              <a:t>Concealment – Overachievement or avoidance of attention </a:t>
            </a:r>
            <a:endParaRPr lang="en-IE" sz="800" b="1" dirty="0" smtClean="0">
              <a:solidFill>
                <a:schemeClr val="bg1"/>
              </a:solidFill>
            </a:endParaRPr>
          </a:p>
        </p:txBody>
      </p:sp>
      <p:sp>
        <p:nvSpPr>
          <p:cNvPr id="12" name="TextBox 11"/>
          <p:cNvSpPr txBox="1">
            <a:spLocks noChangeArrowheads="1"/>
          </p:cNvSpPr>
          <p:nvPr/>
        </p:nvSpPr>
        <p:spPr bwMode="auto">
          <a:xfrm>
            <a:off x="8877997" y="4653136"/>
            <a:ext cx="3071541" cy="923330"/>
          </a:xfrm>
          <a:prstGeom prst="rect">
            <a:avLst/>
          </a:prstGeom>
          <a:solidFill>
            <a:schemeClr val="tx2"/>
          </a:solidFill>
          <a:ln w="9525">
            <a:noFill/>
            <a:miter lim="800000"/>
            <a:headEnd/>
            <a:tailEnd/>
          </a:ln>
        </p:spPr>
        <p:txBody>
          <a:bodyPr wrap="square">
            <a:spAutoFit/>
          </a:bodyPr>
          <a:lstStyle/>
          <a:p>
            <a:pPr algn="ctr"/>
            <a:r>
              <a:rPr lang="en-IE" b="1" dirty="0" smtClean="0">
                <a:solidFill>
                  <a:schemeClr val="bg1"/>
                </a:solidFill>
              </a:rPr>
              <a:t>Unclear or unexamined desires for authentic and full living</a:t>
            </a:r>
          </a:p>
        </p:txBody>
      </p:sp>
      <p:sp>
        <p:nvSpPr>
          <p:cNvPr id="13" name="Rectangle 12"/>
          <p:cNvSpPr/>
          <p:nvPr/>
        </p:nvSpPr>
        <p:spPr>
          <a:xfrm>
            <a:off x="0" y="188641"/>
            <a:ext cx="12151723" cy="461665"/>
          </a:xfrm>
          <a:prstGeom prst="rect">
            <a:avLst/>
          </a:prstGeom>
        </p:spPr>
        <p:txBody>
          <a:bodyPr wrap="square">
            <a:spAutoFit/>
          </a:bodyPr>
          <a:lstStyle/>
          <a:p>
            <a:pPr algn="ctr"/>
            <a:r>
              <a:rPr lang="en-IE" sz="2400" dirty="0" smtClean="0">
                <a:solidFill>
                  <a:schemeClr val="tx2"/>
                </a:solidFill>
                <a:latin typeface="+mj-lt"/>
              </a:rPr>
              <a:t>What does the GSM Hexaflex look like?</a:t>
            </a:r>
            <a:endParaRPr lang="en-IE" sz="2400" dirty="0">
              <a:solidFill>
                <a:schemeClr val="tx2"/>
              </a:solidFill>
              <a:latin typeface="+mj-lt"/>
            </a:endParaRPr>
          </a:p>
        </p:txBody>
      </p:sp>
      <p:pic>
        <p:nvPicPr>
          <p:cNvPr id="3" name="Picture 2" descr="stuckperson.jpg"/>
          <p:cNvPicPr>
            <a:picLocks noChangeAspect="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249733" y="2828619"/>
            <a:ext cx="3956927" cy="1975321"/>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88516597"/>
      </p:ext>
    </p:extLst>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146" name="Object 2"/>
          <p:cNvGraphicFramePr>
            <a:graphicFrameLocks noGrp="1" noChangeAspect="1"/>
          </p:cNvGraphicFramePr>
          <p:nvPr>
            <p:ph/>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7922280"/>
              </p:ext>
            </p:extLst>
          </p:nvPr>
        </p:nvGraphicFramePr>
        <p:xfrm>
          <a:off x="1487101" y="992188"/>
          <a:ext cx="9196638" cy="5865813"/>
        </p:xfrm>
        <a:graphic>
          <a:graphicData uri="http://schemas.openxmlformats.org/presentationml/2006/ole">
            <p:oleObj spid="_x0000_s263170" name="CorelDRAW" r:id="rId4" imgW="7112000" imgH="6096000" progId="">
              <p:embed/>
            </p:oleObj>
          </a:graphicData>
        </a:graphic>
      </p:graphicFrame>
      <p:sp>
        <p:nvSpPr>
          <p:cNvPr id="6148" name="TextBox 6"/>
          <p:cNvSpPr txBox="1">
            <a:spLocks noChangeArrowheads="1"/>
          </p:cNvSpPr>
          <p:nvPr/>
        </p:nvSpPr>
        <p:spPr bwMode="auto">
          <a:xfrm>
            <a:off x="8686655" y="5949950"/>
            <a:ext cx="3167824" cy="368300"/>
          </a:xfrm>
          <a:prstGeom prst="rect">
            <a:avLst/>
          </a:prstGeom>
          <a:noFill/>
          <a:ln w="9525">
            <a:noFill/>
            <a:miter lim="800000"/>
            <a:headEnd/>
            <a:tailEnd/>
          </a:ln>
        </p:spPr>
        <p:txBody>
          <a:bodyPr>
            <a:spAutoFit/>
          </a:bodyPr>
          <a:lstStyle/>
          <a:p>
            <a:r>
              <a:rPr lang="en-IE" dirty="0"/>
              <a:t>(ACBS,</a:t>
            </a:r>
            <a:r>
              <a:rPr lang="en-IE" dirty="0" smtClean="0"/>
              <a:t> 2015)</a:t>
            </a:r>
            <a:endParaRPr lang="en-IE" dirty="0"/>
          </a:p>
        </p:txBody>
      </p:sp>
      <p:sp>
        <p:nvSpPr>
          <p:cNvPr id="7" name="TextBox 10"/>
          <p:cNvSpPr txBox="1">
            <a:spLocks noChangeArrowheads="1"/>
          </p:cNvSpPr>
          <p:nvPr/>
        </p:nvSpPr>
        <p:spPr bwMode="auto">
          <a:xfrm>
            <a:off x="4366670" y="980729"/>
            <a:ext cx="3935975" cy="646331"/>
          </a:xfrm>
          <a:prstGeom prst="rect">
            <a:avLst/>
          </a:prstGeom>
          <a:solidFill>
            <a:schemeClr val="tx2"/>
          </a:solidFill>
          <a:ln w="9525">
            <a:solidFill>
              <a:schemeClr val="tx2"/>
            </a:solidFill>
            <a:miter lim="800000"/>
            <a:headEnd/>
            <a:tailEnd/>
          </a:ln>
        </p:spPr>
        <p:txBody>
          <a:bodyPr wrap="square">
            <a:spAutoFit/>
          </a:bodyPr>
          <a:lstStyle/>
          <a:p>
            <a:pPr algn="ctr"/>
            <a:r>
              <a:rPr lang="en-IE" b="1" dirty="0" smtClean="0">
                <a:solidFill>
                  <a:schemeClr val="bg1"/>
                </a:solidFill>
              </a:rPr>
              <a:t>Connection</a:t>
            </a:r>
            <a:r>
              <a:rPr lang="en-IE" b="1" dirty="0">
                <a:solidFill>
                  <a:schemeClr val="bg1"/>
                </a:solidFill>
              </a:rPr>
              <a:t> </a:t>
            </a:r>
            <a:r>
              <a:rPr lang="en-IE" b="1" dirty="0" smtClean="0">
                <a:solidFill>
                  <a:schemeClr val="bg1"/>
                </a:solidFill>
              </a:rPr>
              <a:t>to present moment</a:t>
            </a:r>
          </a:p>
          <a:p>
            <a:pPr algn="ctr"/>
            <a:endParaRPr lang="en-IE" b="1" dirty="0" smtClean="0">
              <a:solidFill>
                <a:schemeClr val="bg1"/>
              </a:solidFill>
            </a:endParaRPr>
          </a:p>
        </p:txBody>
      </p:sp>
      <p:sp>
        <p:nvSpPr>
          <p:cNvPr id="8" name="TextBox 10"/>
          <p:cNvSpPr txBox="1">
            <a:spLocks noChangeArrowheads="1"/>
          </p:cNvSpPr>
          <p:nvPr/>
        </p:nvSpPr>
        <p:spPr bwMode="auto">
          <a:xfrm>
            <a:off x="335273" y="2276872"/>
            <a:ext cx="3071541" cy="923330"/>
          </a:xfrm>
          <a:prstGeom prst="rect">
            <a:avLst/>
          </a:prstGeom>
          <a:solidFill>
            <a:schemeClr val="tx2"/>
          </a:solidFill>
          <a:ln w="9525">
            <a:solidFill>
              <a:schemeClr val="tx2"/>
            </a:solidFill>
            <a:miter lim="800000"/>
            <a:headEnd/>
            <a:tailEnd/>
          </a:ln>
        </p:spPr>
        <p:txBody>
          <a:bodyPr wrap="square">
            <a:spAutoFit/>
          </a:bodyPr>
          <a:lstStyle/>
          <a:p>
            <a:pPr algn="ctr"/>
            <a:r>
              <a:rPr lang="en-IE" b="1" dirty="0">
                <a:solidFill>
                  <a:schemeClr val="bg1"/>
                </a:solidFill>
              </a:rPr>
              <a:t>Emotions- W</a:t>
            </a:r>
            <a:r>
              <a:rPr lang="en-IE" b="1" dirty="0" smtClean="0">
                <a:solidFill>
                  <a:schemeClr val="bg1"/>
                </a:solidFill>
              </a:rPr>
              <a:t>illingness </a:t>
            </a:r>
            <a:r>
              <a:rPr lang="en-IE" b="1" dirty="0">
                <a:solidFill>
                  <a:schemeClr val="bg1"/>
                </a:solidFill>
              </a:rPr>
              <a:t>to experience</a:t>
            </a:r>
            <a:r>
              <a:rPr lang="en-IE" b="1" dirty="0" smtClean="0">
                <a:solidFill>
                  <a:schemeClr val="bg1"/>
                </a:solidFill>
              </a:rPr>
              <a:t> any fears &amp; cultivating compassion</a:t>
            </a:r>
            <a:endParaRPr lang="en-IE" b="1" dirty="0">
              <a:solidFill>
                <a:schemeClr val="bg1"/>
              </a:solidFill>
            </a:endParaRPr>
          </a:p>
        </p:txBody>
      </p:sp>
      <p:sp>
        <p:nvSpPr>
          <p:cNvPr id="9" name="TextBox 10"/>
          <p:cNvSpPr txBox="1">
            <a:spLocks noChangeArrowheads="1"/>
          </p:cNvSpPr>
          <p:nvPr/>
        </p:nvSpPr>
        <p:spPr bwMode="auto">
          <a:xfrm>
            <a:off x="4270685" y="6021289"/>
            <a:ext cx="3935975" cy="769441"/>
          </a:xfrm>
          <a:prstGeom prst="rect">
            <a:avLst/>
          </a:prstGeom>
          <a:solidFill>
            <a:schemeClr val="tx2"/>
          </a:solidFill>
          <a:ln w="9525">
            <a:noFill/>
            <a:miter lim="800000"/>
            <a:headEnd/>
            <a:tailEnd/>
          </a:ln>
        </p:spPr>
        <p:txBody>
          <a:bodyPr>
            <a:spAutoFit/>
          </a:bodyPr>
          <a:lstStyle/>
          <a:p>
            <a:pPr algn="ctr"/>
            <a:r>
              <a:rPr lang="en-IE" b="1" dirty="0" smtClean="0">
                <a:solidFill>
                  <a:schemeClr val="bg1"/>
                </a:solidFill>
              </a:rPr>
              <a:t>Flexible Perspective Taking – Part of a Larger Community</a:t>
            </a:r>
          </a:p>
          <a:p>
            <a:pPr algn="ctr"/>
            <a:endParaRPr lang="en-IE" sz="800" b="1" dirty="0" smtClean="0">
              <a:solidFill>
                <a:schemeClr val="bg1"/>
              </a:solidFill>
            </a:endParaRPr>
          </a:p>
        </p:txBody>
      </p:sp>
      <p:sp>
        <p:nvSpPr>
          <p:cNvPr id="10" name="TextBox 10"/>
          <p:cNvSpPr txBox="1">
            <a:spLocks noChangeArrowheads="1"/>
          </p:cNvSpPr>
          <p:nvPr/>
        </p:nvSpPr>
        <p:spPr bwMode="auto">
          <a:xfrm>
            <a:off x="335273" y="4581129"/>
            <a:ext cx="3071541" cy="1046440"/>
          </a:xfrm>
          <a:prstGeom prst="rect">
            <a:avLst/>
          </a:prstGeom>
          <a:solidFill>
            <a:schemeClr val="tx2"/>
          </a:solidFill>
          <a:ln w="9525">
            <a:noFill/>
            <a:miter lim="800000"/>
            <a:headEnd/>
            <a:tailEnd/>
          </a:ln>
        </p:spPr>
        <p:txBody>
          <a:bodyPr wrap="square">
            <a:spAutoFit/>
          </a:bodyPr>
          <a:lstStyle/>
          <a:p>
            <a:pPr algn="ctr"/>
            <a:r>
              <a:rPr lang="en-IE" b="1" dirty="0">
                <a:solidFill>
                  <a:schemeClr val="bg1"/>
                </a:solidFill>
              </a:rPr>
              <a:t>Thoughts- </a:t>
            </a:r>
            <a:r>
              <a:rPr lang="en-IE" b="1" dirty="0" smtClean="0">
                <a:solidFill>
                  <a:schemeClr val="bg1"/>
                </a:solidFill>
              </a:rPr>
              <a:t>Unhooked from Unwanted Thoughts about GSM Identity</a:t>
            </a:r>
          </a:p>
          <a:p>
            <a:pPr algn="ctr"/>
            <a:endParaRPr lang="en-IE" sz="800" dirty="0">
              <a:solidFill>
                <a:schemeClr val="bg1"/>
              </a:solidFill>
            </a:endParaRPr>
          </a:p>
        </p:txBody>
      </p:sp>
      <p:sp>
        <p:nvSpPr>
          <p:cNvPr id="11" name="TextBox 10"/>
          <p:cNvSpPr txBox="1">
            <a:spLocks noChangeArrowheads="1"/>
          </p:cNvSpPr>
          <p:nvPr/>
        </p:nvSpPr>
        <p:spPr bwMode="auto">
          <a:xfrm>
            <a:off x="8877997" y="2348880"/>
            <a:ext cx="3071541" cy="1477328"/>
          </a:xfrm>
          <a:prstGeom prst="rect">
            <a:avLst/>
          </a:prstGeom>
          <a:solidFill>
            <a:schemeClr val="tx2"/>
          </a:solidFill>
          <a:ln w="9525">
            <a:noFill/>
            <a:miter lim="800000"/>
            <a:headEnd/>
            <a:tailEnd/>
          </a:ln>
        </p:spPr>
        <p:txBody>
          <a:bodyPr wrap="square">
            <a:spAutoFit/>
          </a:bodyPr>
          <a:lstStyle/>
          <a:p>
            <a:pPr algn="ctr"/>
            <a:r>
              <a:rPr lang="en-IE" b="1" dirty="0" smtClean="0">
                <a:solidFill>
                  <a:schemeClr val="bg1"/>
                </a:solidFill>
              </a:rPr>
              <a:t>Clear on what is important, including relationships and community</a:t>
            </a:r>
            <a:endParaRPr lang="en-IE" dirty="0" smtClean="0">
              <a:solidFill>
                <a:schemeClr val="bg1"/>
              </a:solidFill>
            </a:endParaRPr>
          </a:p>
          <a:p>
            <a:pPr algn="ctr"/>
            <a:endParaRPr lang="en-IE" b="1" dirty="0" smtClean="0">
              <a:solidFill>
                <a:schemeClr val="bg1"/>
              </a:solidFill>
            </a:endParaRPr>
          </a:p>
        </p:txBody>
      </p:sp>
      <p:sp>
        <p:nvSpPr>
          <p:cNvPr id="12" name="TextBox 11"/>
          <p:cNvSpPr txBox="1">
            <a:spLocks noChangeArrowheads="1"/>
          </p:cNvSpPr>
          <p:nvPr/>
        </p:nvSpPr>
        <p:spPr bwMode="auto">
          <a:xfrm>
            <a:off x="8837612" y="4495800"/>
            <a:ext cx="3071541" cy="1046440"/>
          </a:xfrm>
          <a:prstGeom prst="rect">
            <a:avLst/>
          </a:prstGeom>
          <a:solidFill>
            <a:schemeClr val="tx2"/>
          </a:solidFill>
          <a:ln w="9525">
            <a:noFill/>
            <a:miter lim="800000"/>
            <a:headEnd/>
            <a:tailEnd/>
          </a:ln>
        </p:spPr>
        <p:txBody>
          <a:bodyPr wrap="square">
            <a:spAutoFit/>
          </a:bodyPr>
          <a:lstStyle/>
          <a:p>
            <a:pPr algn="ctr"/>
            <a:r>
              <a:rPr lang="en-IE" b="1" dirty="0">
                <a:solidFill>
                  <a:schemeClr val="bg1"/>
                </a:solidFill>
              </a:rPr>
              <a:t>D</a:t>
            </a:r>
            <a:r>
              <a:rPr lang="en-IE" b="1" dirty="0" smtClean="0">
                <a:solidFill>
                  <a:schemeClr val="bg1"/>
                </a:solidFill>
              </a:rPr>
              <a:t>oing </a:t>
            </a:r>
            <a:r>
              <a:rPr lang="en-IE" b="1" dirty="0">
                <a:solidFill>
                  <a:schemeClr val="bg1"/>
                </a:solidFill>
              </a:rPr>
              <a:t>things that </a:t>
            </a:r>
            <a:r>
              <a:rPr lang="en-IE" b="1" dirty="0" smtClean="0">
                <a:solidFill>
                  <a:schemeClr val="bg1"/>
                </a:solidFill>
              </a:rPr>
              <a:t>matter as a whole, present GSM person</a:t>
            </a:r>
          </a:p>
          <a:p>
            <a:endParaRPr lang="en-IE" sz="800" dirty="0">
              <a:solidFill>
                <a:schemeClr val="bg1"/>
              </a:solidFill>
            </a:endParaRPr>
          </a:p>
        </p:txBody>
      </p:sp>
      <p:sp>
        <p:nvSpPr>
          <p:cNvPr id="13" name="Rectangle 12"/>
          <p:cNvSpPr/>
          <p:nvPr/>
        </p:nvSpPr>
        <p:spPr>
          <a:xfrm>
            <a:off x="0" y="188641"/>
            <a:ext cx="12151723" cy="646331"/>
          </a:xfrm>
          <a:prstGeom prst="rect">
            <a:avLst/>
          </a:prstGeom>
        </p:spPr>
        <p:txBody>
          <a:bodyPr wrap="square">
            <a:spAutoFit/>
          </a:bodyPr>
          <a:lstStyle/>
          <a:p>
            <a:pPr algn="ctr"/>
            <a:r>
              <a:rPr lang="en-IE" sz="3600" dirty="0" smtClean="0">
                <a:solidFill>
                  <a:schemeClr val="tx2"/>
                </a:solidFill>
                <a:latin typeface="+mj-lt"/>
              </a:rPr>
              <a:t>How GSM Individuals become Psychologically Flexible</a:t>
            </a:r>
            <a:r>
              <a:rPr lang="en-US" sz="3600" dirty="0" smtClean="0">
                <a:solidFill>
                  <a:schemeClr val="tx2"/>
                </a:solidFill>
                <a:latin typeface="+mj-lt"/>
              </a:rPr>
              <a:t>…</a:t>
            </a:r>
            <a:r>
              <a:rPr lang="en-IE" sz="3600" dirty="0" smtClean="0">
                <a:solidFill>
                  <a:schemeClr val="tx2"/>
                </a:solidFill>
                <a:latin typeface="+mj-lt"/>
              </a:rPr>
              <a:t> </a:t>
            </a:r>
            <a:endParaRPr lang="en-IE" sz="3600" dirty="0">
              <a:solidFill>
                <a:schemeClr val="tx2"/>
              </a:solidFill>
              <a:latin typeface="+mj-lt"/>
            </a:endParaRPr>
          </a:p>
        </p:txBody>
      </p:sp>
      <p:pic>
        <p:nvPicPr>
          <p:cNvPr id="2" name="Picture 1" descr="flexible20man20-20no20text.jpg"/>
          <p:cNvPicPr>
            <a:picLocks noChangeAspect="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270685" y="3040774"/>
            <a:ext cx="3390381" cy="1540354"/>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4312729"/>
      </p:ext>
    </p:extLst>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Exploring our own Histories</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Lyrics: </a:t>
            </a:r>
            <a:r>
              <a:rPr lang="en-US" i="1" dirty="0" smtClean="0"/>
              <a:t>Leviticus: Faggot</a:t>
            </a:r>
            <a:endParaRPr lang="en-US" dirty="0"/>
          </a:p>
        </p:txBody>
      </p:sp>
      <p:sp>
        <p:nvSpPr>
          <p:cNvPr id="6" name="Content Placeholder 5"/>
          <p:cNvSpPr>
            <a:spLocks noGrp="1"/>
          </p:cNvSpPr>
          <p:nvPr>
            <p:ph sz="half" idx="1"/>
          </p:nvPr>
        </p:nvSpPr>
        <p:spPr/>
        <p:txBody>
          <a:bodyPr>
            <a:normAutofit fontScale="55000" lnSpcReduction="20000"/>
          </a:bodyPr>
          <a:lstStyle/>
          <a:p>
            <a:pPr>
              <a:lnSpc>
                <a:spcPct val="120000"/>
              </a:lnSpc>
              <a:spcBef>
                <a:spcPts val="0"/>
              </a:spcBef>
              <a:buNone/>
            </a:pPr>
            <a:r>
              <a:rPr lang="en-US" dirty="0" smtClean="0"/>
              <a:t>Faggot better run learn to run '</a:t>
            </a:r>
            <a:r>
              <a:rPr lang="en-US" dirty="0" err="1" smtClean="0"/>
              <a:t>cuz</a:t>
            </a:r>
            <a:r>
              <a:rPr lang="en-US" dirty="0" smtClean="0"/>
              <a:t> daddy's home</a:t>
            </a:r>
          </a:p>
          <a:p>
            <a:pPr>
              <a:lnSpc>
                <a:spcPct val="120000"/>
              </a:lnSpc>
              <a:spcBef>
                <a:spcPts val="0"/>
              </a:spcBef>
              <a:buNone/>
            </a:pPr>
            <a:r>
              <a:rPr lang="en-US" dirty="0" smtClean="0"/>
              <a:t>His sweet </a:t>
            </a:r>
            <a:r>
              <a:rPr lang="en-US" dirty="0" err="1" smtClean="0"/>
              <a:t>lil</a:t>
            </a:r>
            <a:r>
              <a:rPr lang="en-US" dirty="0" smtClean="0"/>
              <a:t>' boy just a little too sweet</a:t>
            </a:r>
          </a:p>
          <a:p>
            <a:pPr>
              <a:lnSpc>
                <a:spcPct val="120000"/>
              </a:lnSpc>
              <a:spcBef>
                <a:spcPts val="0"/>
              </a:spcBef>
              <a:buNone/>
            </a:pPr>
            <a:r>
              <a:rPr lang="en-US" dirty="0" smtClean="0"/>
              <a:t>Every night the man showed the faggot what a real man should be</a:t>
            </a:r>
          </a:p>
          <a:p>
            <a:pPr>
              <a:lnSpc>
                <a:spcPct val="120000"/>
              </a:lnSpc>
              <a:spcBef>
                <a:spcPts val="0"/>
              </a:spcBef>
              <a:buNone/>
            </a:pPr>
            <a:r>
              <a:rPr lang="en-US" dirty="0" smtClean="0"/>
              <a:t>The man and the faggot will never see</a:t>
            </a:r>
          </a:p>
          <a:p>
            <a:pPr>
              <a:lnSpc>
                <a:spcPct val="110000"/>
              </a:lnSpc>
              <a:spcBef>
                <a:spcPts val="0"/>
              </a:spcBef>
              <a:buNone/>
            </a:pPr>
            <a:r>
              <a:rPr lang="en-US" dirty="0" smtClean="0"/>
              <a:t>For so many can't even perceive a real man Tell me</a:t>
            </a:r>
          </a:p>
          <a:p>
            <a:pPr>
              <a:lnSpc>
                <a:spcPct val="110000"/>
              </a:lnSpc>
              <a:spcBef>
                <a:spcPts val="0"/>
              </a:spcBef>
            </a:pPr>
            <a:endParaRPr lang="en-US" dirty="0" smtClean="0"/>
          </a:p>
          <a:p>
            <a:pPr>
              <a:lnSpc>
                <a:spcPct val="110000"/>
              </a:lnSpc>
              <a:spcBef>
                <a:spcPts val="0"/>
              </a:spcBef>
              <a:buNone/>
            </a:pPr>
            <a:r>
              <a:rPr lang="en-US" dirty="0" smtClean="0"/>
              <a:t>Not that the faggot didn't find a woman fine and beautiful</a:t>
            </a:r>
          </a:p>
          <a:p>
            <a:pPr>
              <a:lnSpc>
                <a:spcPct val="110000"/>
              </a:lnSpc>
              <a:spcBef>
                <a:spcPts val="0"/>
              </a:spcBef>
              <a:buNone/>
            </a:pPr>
            <a:r>
              <a:rPr lang="en-US" dirty="0" smtClean="0"/>
              <a:t>He admired desired their desires</a:t>
            </a:r>
          </a:p>
          <a:p>
            <a:pPr>
              <a:lnSpc>
                <a:spcPct val="110000"/>
              </a:lnSpc>
              <a:spcBef>
                <a:spcPts val="0"/>
              </a:spcBef>
              <a:buNone/>
            </a:pPr>
            <a:r>
              <a:rPr lang="en-US" dirty="0" smtClean="0"/>
              <a:t>He wanted love from strong hands</a:t>
            </a:r>
          </a:p>
          <a:p>
            <a:pPr>
              <a:lnSpc>
                <a:spcPct val="120000"/>
              </a:lnSpc>
              <a:spcBef>
                <a:spcPts val="0"/>
              </a:spcBef>
              <a:buNone/>
            </a:pPr>
            <a:r>
              <a:rPr lang="en-US" dirty="0" smtClean="0"/>
              <a:t>The faggot wanted the love of a man</a:t>
            </a:r>
          </a:p>
          <a:p>
            <a:pPr>
              <a:lnSpc>
                <a:spcPct val="120000"/>
              </a:lnSpc>
              <a:spcBef>
                <a:spcPts val="0"/>
              </a:spcBef>
              <a:buNone/>
            </a:pPr>
            <a:endParaRPr lang="en-US" dirty="0" smtClean="0"/>
          </a:p>
          <a:p>
            <a:pPr>
              <a:lnSpc>
                <a:spcPct val="120000"/>
              </a:lnSpc>
              <a:spcBef>
                <a:spcPts val="0"/>
              </a:spcBef>
            </a:pPr>
            <a:endParaRPr lang="en-US" dirty="0" smtClean="0"/>
          </a:p>
          <a:p>
            <a:pPr>
              <a:lnSpc>
                <a:spcPct val="120000"/>
              </a:lnSpc>
              <a:spcBef>
                <a:spcPts val="0"/>
              </a:spcBef>
              <a:buNone/>
            </a:pPr>
            <a:r>
              <a:rPr lang="en-US" dirty="0" smtClean="0"/>
              <a:t>His mother would pray</a:t>
            </a:r>
          </a:p>
          <a:p>
            <a:pPr>
              <a:lnSpc>
                <a:spcPct val="120000"/>
              </a:lnSpc>
              <a:spcBef>
                <a:spcPts val="0"/>
              </a:spcBef>
              <a:buNone/>
            </a:pPr>
            <a:r>
              <a:rPr lang="en-US" dirty="0" smtClean="0"/>
              <a:t>Save him, save him, save him from this life</a:t>
            </a:r>
          </a:p>
          <a:p>
            <a:pPr>
              <a:lnSpc>
                <a:spcPct val="110000"/>
              </a:lnSpc>
              <a:spcBef>
                <a:spcPts val="0"/>
              </a:spcBef>
              <a:buNone/>
            </a:pPr>
            <a:endParaRPr lang="en-US" dirty="0" smtClean="0"/>
          </a:p>
        </p:txBody>
      </p:sp>
      <p:sp>
        <p:nvSpPr>
          <p:cNvPr id="7" name="Content Placeholder 6"/>
          <p:cNvSpPr>
            <a:spLocks noGrp="1"/>
          </p:cNvSpPr>
          <p:nvPr>
            <p:ph sz="half" idx="2"/>
          </p:nvPr>
        </p:nvSpPr>
        <p:spPr/>
        <p:txBody>
          <a:bodyPr>
            <a:normAutofit fontScale="55000" lnSpcReduction="20000"/>
          </a:bodyPr>
          <a:lstStyle/>
          <a:p>
            <a:pPr>
              <a:lnSpc>
                <a:spcPct val="120000"/>
              </a:lnSpc>
              <a:spcBef>
                <a:spcPts val="0"/>
              </a:spcBef>
              <a:buNone/>
            </a:pPr>
            <a:r>
              <a:rPr lang="en-US" dirty="0" smtClean="0"/>
              <a:t>Go to church boy</a:t>
            </a:r>
          </a:p>
          <a:p>
            <a:pPr>
              <a:lnSpc>
                <a:spcPct val="120000"/>
              </a:lnSpc>
              <a:spcBef>
                <a:spcPts val="0"/>
              </a:spcBef>
              <a:buNone/>
            </a:pPr>
            <a:r>
              <a:rPr lang="en-US" dirty="0" smtClean="0"/>
              <a:t>Faggot you're just a prisoner of your own perverted world</a:t>
            </a:r>
          </a:p>
          <a:p>
            <a:pPr>
              <a:lnSpc>
                <a:spcPct val="120000"/>
              </a:lnSpc>
              <a:spcBef>
                <a:spcPts val="0"/>
              </a:spcBef>
              <a:buNone/>
            </a:pPr>
            <a:r>
              <a:rPr lang="en-US" dirty="0" smtClean="0"/>
              <a:t>No picket fence acting like a bitch that's all he sees </a:t>
            </a:r>
            <a:r>
              <a:rPr lang="en-US" dirty="0" err="1" smtClean="0"/>
              <a:t>ain't</a:t>
            </a:r>
            <a:r>
              <a:rPr lang="en-US" dirty="0" smtClean="0"/>
              <a:t> that what faggot means</a:t>
            </a:r>
          </a:p>
          <a:p>
            <a:pPr>
              <a:lnSpc>
                <a:spcPct val="120000"/>
              </a:lnSpc>
              <a:spcBef>
                <a:spcPts val="0"/>
              </a:spcBef>
              <a:buNone/>
            </a:pPr>
            <a:r>
              <a:rPr lang="en-US" dirty="0" smtClean="0"/>
              <a:t>No love dreams</a:t>
            </a:r>
          </a:p>
          <a:p>
            <a:pPr>
              <a:lnSpc>
                <a:spcPct val="120000"/>
              </a:lnSpc>
              <a:spcBef>
                <a:spcPts val="0"/>
              </a:spcBef>
              <a:buNone/>
            </a:pPr>
            <a:r>
              <a:rPr lang="en-US" dirty="0" smtClean="0"/>
              <a:t>Only the favors sweet Michael performed for money to eat</a:t>
            </a:r>
          </a:p>
          <a:p>
            <a:pPr>
              <a:lnSpc>
                <a:spcPct val="120000"/>
              </a:lnSpc>
              <a:spcBef>
                <a:spcPts val="0"/>
              </a:spcBef>
              <a:buNone/>
            </a:pPr>
            <a:r>
              <a:rPr lang="en-US" dirty="0" smtClean="0"/>
              <a:t>'Cause the man kicked the faggot out the house at 16</a:t>
            </a:r>
          </a:p>
          <a:p>
            <a:pPr>
              <a:lnSpc>
                <a:spcPct val="120000"/>
              </a:lnSpc>
              <a:spcBef>
                <a:spcPts val="0"/>
              </a:spcBef>
              <a:buNone/>
            </a:pPr>
            <a:r>
              <a:rPr lang="en-US" dirty="0" smtClean="0"/>
              <a:t>Amen mother let it be</a:t>
            </a:r>
          </a:p>
          <a:p>
            <a:pPr>
              <a:lnSpc>
                <a:spcPct val="120000"/>
              </a:lnSpc>
              <a:spcBef>
                <a:spcPts val="0"/>
              </a:spcBef>
              <a:buNone/>
            </a:pPr>
            <a:r>
              <a:rPr lang="en-US" dirty="0" smtClean="0"/>
              <a:t>Before long he was crowned QUEEN for all the world to see bloody body face down</a:t>
            </a:r>
          </a:p>
          <a:p>
            <a:pPr>
              <a:lnSpc>
                <a:spcPct val="120000"/>
              </a:lnSpc>
              <a:spcBef>
                <a:spcPts val="0"/>
              </a:spcBef>
              <a:buNone/>
            </a:pPr>
            <a:r>
              <a:rPr lang="en-US" dirty="0" smtClean="0"/>
              <a:t>The wages of sin are surely death that's what mama used to say</a:t>
            </a:r>
          </a:p>
          <a:p>
            <a:pPr>
              <a:lnSpc>
                <a:spcPct val="120000"/>
              </a:lnSpc>
              <a:spcBef>
                <a:spcPts val="0"/>
              </a:spcBef>
              <a:buNone/>
            </a:pPr>
            <a:r>
              <a:rPr lang="en-US" dirty="0" smtClean="0"/>
              <a:t>So there was no sympathy</a:t>
            </a:r>
          </a:p>
          <a:p>
            <a:pPr>
              <a:lnSpc>
                <a:spcPct val="120000"/>
              </a:lnSpc>
              <a:spcBef>
                <a:spcPts val="0"/>
              </a:spcBef>
              <a:buNone/>
            </a:pPr>
            <a:endParaRPr lang="en-US" dirty="0" smtClean="0"/>
          </a:p>
          <a:p>
            <a:pPr>
              <a:lnSpc>
                <a:spcPct val="120000"/>
              </a:lnSpc>
              <a:spcBef>
                <a:spcPts val="0"/>
              </a:spcBef>
              <a:buNone/>
            </a:pPr>
            <a:r>
              <a:rPr lang="en-US" dirty="0" smtClean="0"/>
              <a:t>Let he without sin walk amongst the hated and feared and know true trial and tribulations</a:t>
            </a:r>
          </a:p>
          <a:p>
            <a:pPr>
              <a:lnSpc>
                <a:spcPct val="120000"/>
              </a:lnSpc>
              <a:spcBef>
                <a:spcPts val="0"/>
              </a:spcBef>
              <a:buNone/>
            </a:pPr>
            <a:r>
              <a:rPr lang="en-US" dirty="0" smtClean="0"/>
              <a:t>See my dear we're all dying for something </a:t>
            </a:r>
            <a:r>
              <a:rPr lang="en-US" dirty="0" err="1" smtClean="0"/>
              <a:t>searchin</a:t>
            </a:r>
            <a:r>
              <a:rPr lang="en-US" dirty="0" smtClean="0"/>
              <a:t>' and </a:t>
            </a:r>
            <a:r>
              <a:rPr lang="en-US" dirty="0" err="1" smtClean="0"/>
              <a:t>searchin</a:t>
            </a:r>
            <a:r>
              <a:rPr lang="en-US" dirty="0" smtClean="0"/>
              <a:t>'</a:t>
            </a:r>
          </a:p>
          <a:p>
            <a:pPr>
              <a:lnSpc>
                <a:spcPct val="120000"/>
              </a:lnSpc>
              <a:spcBef>
                <a:spcPts val="0"/>
              </a:spcBef>
              <a:buNone/>
            </a:pPr>
            <a:r>
              <a:rPr lang="en-US" dirty="0" smtClean="0"/>
              <a:t>Soon mama found out that god would turn his back on her too</a:t>
            </a:r>
          </a:p>
          <a:p>
            <a:pPr>
              <a:lnSpc>
                <a:spcPct val="120000"/>
              </a:lnSpc>
              <a:spcBef>
                <a:spcPts val="0"/>
              </a:spcBef>
              <a:buNone/>
            </a:pPr>
            <a:endParaRPr lang="en-US" dirty="0" smtClean="0"/>
          </a:p>
          <a:p>
            <a:pPr>
              <a:lnSpc>
                <a:spcPct val="120000"/>
              </a:lnSpc>
              <a:spcBef>
                <a:spcPts val="0"/>
              </a:spcBef>
              <a:buNone/>
            </a:pPr>
            <a:r>
              <a:rPr lang="en-US" dirty="0" smtClean="0"/>
              <a:t>Save me save me from this life</a:t>
            </a:r>
          </a:p>
          <a:p>
            <a:pPr>
              <a:lnSpc>
                <a:spcPct val="120000"/>
              </a:lnSpc>
              <a:spcBef>
                <a:spcPts val="0"/>
              </a:spcBef>
              <a:buNone/>
            </a:pPr>
            <a:r>
              <a:rPr lang="en-US" dirty="0" smtClean="0"/>
              <a:t>I pray to my Lord above save me they say you're the way the light</a:t>
            </a:r>
          </a:p>
          <a:p>
            <a:pPr>
              <a:lnSpc>
                <a:spcPct val="120000"/>
              </a:lnSpc>
              <a:spcBef>
                <a:spcPts val="0"/>
              </a:spcBef>
              <a:buNone/>
            </a:pPr>
            <a:endParaRPr lang="en-US" dirty="0" smtClean="0"/>
          </a:p>
          <a:p>
            <a:pPr>
              <a:lnSpc>
                <a:spcPct val="120000"/>
              </a:lnSpc>
              <a:spcBef>
                <a:spcPts val="0"/>
              </a:spcBef>
              <a:buNone/>
            </a:pPr>
            <a:endParaRPr lang="en-US" dirty="0"/>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Video</a:t>
            </a:r>
            <a:endParaRPr lang="en-US" dirty="0"/>
          </a:p>
        </p:txBody>
      </p:sp>
      <p:sp>
        <p:nvSpPr>
          <p:cNvPr id="6" name="Content Placeholder 5"/>
          <p:cNvSpPr>
            <a:spLocks noGrp="1"/>
          </p:cNvSpPr>
          <p:nvPr>
            <p:ph idx="1"/>
          </p:nvPr>
        </p:nvSpPr>
        <p:spPr/>
        <p:txBody>
          <a:bodyPr/>
          <a:lstStyle/>
          <a:p>
            <a:r>
              <a:rPr lang="en-US" dirty="0" smtClean="0"/>
              <a:t>https://</a:t>
            </a:r>
            <a:r>
              <a:rPr lang="en-US" dirty="0" err="1" smtClean="0"/>
              <a:t>www.youtube.com/watch?v</a:t>
            </a:r>
            <a:r>
              <a:rPr lang="en-US" dirty="0" smtClean="0"/>
              <a:t>=U0N83NvSfk4</a:t>
            </a:r>
            <a:endParaRPr lang="en-US" dirty="0"/>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Sexuality &amp; Gender Life History</a:t>
            </a:r>
            <a:endParaRPr lang="en-US" dirty="0"/>
          </a:p>
        </p:txBody>
      </p:sp>
      <p:sp>
        <p:nvSpPr>
          <p:cNvPr id="3" name="Content Placeholder 2"/>
          <p:cNvSpPr>
            <a:spLocks noGrp="1"/>
          </p:cNvSpPr>
          <p:nvPr>
            <p:ph idx="1"/>
          </p:nvPr>
        </p:nvSpPr>
        <p:spPr/>
        <p:txBody>
          <a:bodyPr/>
          <a:lstStyle/>
          <a:p>
            <a:r>
              <a:rPr lang="en-US" dirty="0" smtClean="0"/>
              <a:t>Speak for 6 minutes about ways that you have been taught to express your gender or your sexuality professionally and personally – regardless of your identity</a:t>
            </a:r>
          </a:p>
          <a:p>
            <a:pPr lvl="1"/>
            <a:r>
              <a:rPr lang="en-US" dirty="0" smtClean="0"/>
              <a:t>Consider your personal “12x12”, and what would be a forward move in disclosure</a:t>
            </a:r>
          </a:p>
          <a:p>
            <a:r>
              <a:rPr lang="en-US" dirty="0" smtClean="0"/>
              <a:t>Listener – focus primarily on listening non-verbally</a:t>
            </a:r>
          </a:p>
          <a:p>
            <a:pPr lvl="1"/>
            <a:r>
              <a:rPr lang="en-US" dirty="0" smtClean="0"/>
              <a:t>If you notice it, you might consider a gentle or minimal encouragement to share more deeply</a:t>
            </a:r>
          </a:p>
          <a:p>
            <a:pPr lvl="1"/>
            <a:r>
              <a:rPr lang="en-US" dirty="0" smtClean="0"/>
              <a:t>Authentically and openly share the impact that hearing your partner’s story has had on you (4 minutes)</a:t>
            </a: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GSM </a:t>
            </a:r>
            <a:r>
              <a:rPr lang="en-US" dirty="0" err="1" smtClean="0"/>
              <a:t>Hexaflex</a:t>
            </a:r>
            <a:r>
              <a:rPr lang="en-US" dirty="0" smtClean="0"/>
              <a:t> Processes in the Life History</a:t>
            </a:r>
            <a:endParaRPr lang="en-US" dirty="0"/>
          </a:p>
        </p:txBody>
      </p:sp>
      <p:sp>
        <p:nvSpPr>
          <p:cNvPr id="3" name="Content Placeholder 2"/>
          <p:cNvSpPr>
            <a:spLocks noGrp="1"/>
          </p:cNvSpPr>
          <p:nvPr>
            <p:ph idx="1"/>
          </p:nvPr>
        </p:nvSpPr>
        <p:spPr/>
        <p:txBody>
          <a:bodyPr>
            <a:normAutofit/>
          </a:bodyPr>
          <a:lstStyle/>
          <a:p>
            <a:r>
              <a:rPr lang="en-US" dirty="0" smtClean="0"/>
              <a:t>Acceptance – of unwanted emotional experiences, including shame</a:t>
            </a:r>
          </a:p>
          <a:p>
            <a:r>
              <a:rPr lang="en-US" dirty="0" err="1" smtClean="0"/>
              <a:t>Defusion</a:t>
            </a:r>
            <a:r>
              <a:rPr lang="en-US" dirty="0" smtClean="0"/>
              <a:t> – from fears that others might reject us for our stories</a:t>
            </a:r>
          </a:p>
          <a:p>
            <a:r>
              <a:rPr lang="en-US" dirty="0" smtClean="0"/>
              <a:t>Present-Moment Awareness – attending to what it is like to connect with this content, here and now</a:t>
            </a:r>
          </a:p>
          <a:p>
            <a:r>
              <a:rPr lang="en-US" dirty="0" smtClean="0"/>
              <a:t>SAC/Perspective-Taking – having the chance to experience our stories through the eyes of another, shifting the context</a:t>
            </a:r>
          </a:p>
          <a:p>
            <a:r>
              <a:rPr lang="en-US" dirty="0" smtClean="0"/>
              <a:t>Values –the willingness to take this conversation as deeply as you are ready</a:t>
            </a:r>
          </a:p>
          <a:p>
            <a:r>
              <a:rPr lang="en-US" dirty="0" smtClean="0"/>
              <a:t>Committed Action – consider the intention set at the beginning of the day</a:t>
            </a:r>
            <a:endParaRPr lang="en-US" dirty="0"/>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Afternoon Block 2	</a:t>
            </a:r>
            <a:endParaRPr lang="en-US" dirty="0"/>
          </a:p>
        </p:txBody>
      </p:sp>
      <p:sp>
        <p:nvSpPr>
          <p:cNvPr id="7" name="Text Placeholder 6"/>
          <p:cNvSpPr>
            <a:spLocks noGrp="1"/>
          </p:cNvSpPr>
          <p:nvPr>
            <p:ph type="body" idx="1"/>
          </p:nvPr>
        </p:nvSpPr>
        <p:spPr/>
        <p:txBody>
          <a:bodyPr>
            <a:normAutofit lnSpcReduction="10000"/>
          </a:bodyPr>
          <a:lstStyle/>
          <a:p>
            <a:r>
              <a:rPr lang="en-US" dirty="0" smtClean="0"/>
              <a:t>Aisling</a:t>
            </a:r>
          </a:p>
          <a:p>
            <a:r>
              <a:rPr lang="en-US" dirty="0" smtClean="0"/>
              <a:t>Functional Analytic Psychotherapy</a:t>
            </a:r>
          </a:p>
          <a:p>
            <a:r>
              <a:rPr lang="en-US" dirty="0" smtClean="0"/>
              <a:t>Integrating ACT &amp; FAP with issues regarding gender and sexuality</a:t>
            </a:r>
          </a:p>
          <a:p>
            <a:r>
              <a:rPr lang="en-US" dirty="0" smtClean="0"/>
              <a:t>Real Plays &amp; Experiential Focus</a:t>
            </a: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9FA16D7-CD18-4470-AAF6-5DEE385AC79A}" type="slidenum">
              <a:rPr lang="en-US">
                <a:solidFill>
                  <a:prstClr val="black">
                    <a:tint val="75000"/>
                  </a:prstClr>
                </a:solidFill>
              </a:rPr>
              <a:pPr>
                <a:defRPr/>
              </a:pPr>
              <a:t>29</a:t>
            </a:fld>
            <a:endParaRPr lang="en-US">
              <a:solidFill>
                <a:prstClr val="black">
                  <a:tint val="75000"/>
                </a:prstClr>
              </a:solidFill>
            </a:endParaRPr>
          </a:p>
        </p:txBody>
      </p:sp>
      <p:sp>
        <p:nvSpPr>
          <p:cNvPr id="22531" name="Rectangle 2"/>
          <p:cNvSpPr>
            <a:spLocks noGrp="1" noChangeArrowheads="1"/>
          </p:cNvSpPr>
          <p:nvPr>
            <p:ph type="title" idx="4294967295"/>
          </p:nvPr>
        </p:nvSpPr>
        <p:spPr>
          <a:xfrm>
            <a:off x="0" y="533400"/>
            <a:ext cx="10969625" cy="1143000"/>
          </a:xfrm>
        </p:spPr>
        <p:txBody>
          <a:bodyPr/>
          <a:lstStyle/>
          <a:p>
            <a:r>
              <a:rPr lang="en-US" sz="3600" dirty="0" smtClean="0"/>
              <a:t>Clinically Relevant Behaviors (CRBs) are the </a:t>
            </a:r>
            <a:r>
              <a:rPr lang="en-US" sz="3600" b="1" dirty="0" err="1" smtClean="0"/>
              <a:t>operants</a:t>
            </a:r>
            <a:r>
              <a:rPr lang="en-US" sz="3600" dirty="0" smtClean="0"/>
              <a:t> that are the HEART of FAP</a:t>
            </a:r>
          </a:p>
        </p:txBody>
      </p:sp>
      <p:pic>
        <p:nvPicPr>
          <p:cNvPr id="2052" name="Picture 4" descr="C:\Users\Rob\AppData\Local\Microsoft\Windows\Temporary Internet Files\Content.IE5\015VQEC1\Modern-Art-Sculpture-Statue-of-People-Holding-Hands-in-Heart-Shape1[1].jpg"/>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15735" y="2133600"/>
            <a:ext cx="4245774" cy="381000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7" name="TextBox 6"/>
          <p:cNvSpPr txBox="1"/>
          <p:nvPr/>
        </p:nvSpPr>
        <p:spPr>
          <a:xfrm>
            <a:off x="5484971" y="2286000"/>
            <a:ext cx="6539907" cy="523220"/>
          </a:xfrm>
          <a:prstGeom prst="rect">
            <a:avLst/>
          </a:prstGeom>
          <a:noFill/>
        </p:spPr>
        <p:txBody>
          <a:bodyPr wrap="square" rtlCol="0">
            <a:spAutoFit/>
          </a:bodyPr>
          <a:lstStyle/>
          <a:p>
            <a:r>
              <a:rPr lang="en-US" sz="2800" b="1" dirty="0" smtClean="0">
                <a:solidFill>
                  <a:prstClr val="black"/>
                </a:solidFill>
              </a:rPr>
              <a:t>CRB1s</a:t>
            </a:r>
            <a:r>
              <a:rPr lang="en-US" sz="2800" b="1" dirty="0" smtClean="0">
                <a:solidFill>
                  <a:prstClr val="black"/>
                </a:solidFill>
                <a:sym typeface="Wingdings" panose="05000000000000000000" pitchFamily="2" charset="2"/>
              </a:rPr>
              <a:t>------------CRB2s</a:t>
            </a:r>
            <a:endParaRPr lang="en-US" sz="2800" b="1" dirty="0">
              <a:solidFill>
                <a:prstClr val="black"/>
              </a:solidFill>
            </a:endParaRPr>
          </a:p>
        </p:txBody>
      </p:sp>
      <p:sp>
        <p:nvSpPr>
          <p:cNvPr id="10" name="TextBox 9"/>
          <p:cNvSpPr txBox="1"/>
          <p:nvPr/>
        </p:nvSpPr>
        <p:spPr>
          <a:xfrm>
            <a:off x="5462674" y="2809220"/>
            <a:ext cx="1352241" cy="923330"/>
          </a:xfrm>
          <a:prstGeom prst="rect">
            <a:avLst/>
          </a:prstGeom>
          <a:noFill/>
        </p:spPr>
        <p:txBody>
          <a:bodyPr wrap="none" rtlCol="0">
            <a:spAutoFit/>
          </a:bodyPr>
          <a:lstStyle/>
          <a:p>
            <a:r>
              <a:rPr lang="en-US" b="1" dirty="0" smtClean="0">
                <a:solidFill>
                  <a:prstClr val="black"/>
                </a:solidFill>
              </a:rPr>
              <a:t>“problem”</a:t>
            </a:r>
          </a:p>
          <a:p>
            <a:r>
              <a:rPr lang="en-US" b="1" dirty="0" smtClean="0">
                <a:solidFill>
                  <a:prstClr val="black"/>
                </a:solidFill>
              </a:rPr>
              <a:t> behaviors</a:t>
            </a:r>
          </a:p>
          <a:p>
            <a:r>
              <a:rPr lang="en-US" b="1" dirty="0">
                <a:solidFill>
                  <a:prstClr val="black"/>
                </a:solidFill>
              </a:rPr>
              <a:t>i</a:t>
            </a:r>
            <a:r>
              <a:rPr lang="en-US" b="1" dirty="0" smtClean="0">
                <a:solidFill>
                  <a:prstClr val="black"/>
                </a:solidFill>
              </a:rPr>
              <a:t>n session</a:t>
            </a:r>
            <a:endParaRPr lang="en-US" b="1" dirty="0">
              <a:solidFill>
                <a:prstClr val="black"/>
              </a:solidFill>
            </a:endParaRPr>
          </a:p>
        </p:txBody>
      </p:sp>
      <p:sp>
        <p:nvSpPr>
          <p:cNvPr id="11" name="TextBox 10"/>
          <p:cNvSpPr txBox="1"/>
          <p:nvPr/>
        </p:nvSpPr>
        <p:spPr>
          <a:xfrm>
            <a:off x="9629172" y="2809220"/>
            <a:ext cx="1307382" cy="923330"/>
          </a:xfrm>
          <a:prstGeom prst="rect">
            <a:avLst/>
          </a:prstGeom>
          <a:noFill/>
        </p:spPr>
        <p:txBody>
          <a:bodyPr wrap="none" rtlCol="0">
            <a:spAutoFit/>
          </a:bodyPr>
          <a:lstStyle/>
          <a:p>
            <a:r>
              <a:rPr lang="en-US" b="1" dirty="0" smtClean="0">
                <a:solidFill>
                  <a:prstClr val="black"/>
                </a:solidFill>
              </a:rPr>
              <a:t>improved</a:t>
            </a:r>
          </a:p>
          <a:p>
            <a:r>
              <a:rPr lang="en-US" b="1" dirty="0" smtClean="0">
                <a:solidFill>
                  <a:prstClr val="black"/>
                </a:solidFill>
              </a:rPr>
              <a:t> behaviors </a:t>
            </a:r>
            <a:endParaRPr lang="en-US" b="1" dirty="0">
              <a:solidFill>
                <a:prstClr val="black"/>
              </a:solidFill>
            </a:endParaRPr>
          </a:p>
          <a:p>
            <a:r>
              <a:rPr lang="en-US" b="1" dirty="0">
                <a:solidFill>
                  <a:prstClr val="black"/>
                </a:solidFill>
              </a:rPr>
              <a:t>i</a:t>
            </a:r>
            <a:r>
              <a:rPr lang="en-US" b="1" dirty="0" smtClean="0">
                <a:solidFill>
                  <a:prstClr val="black"/>
                </a:solidFill>
              </a:rPr>
              <a:t>n session </a:t>
            </a:r>
            <a:endParaRPr lang="en-US" b="1" dirty="0">
              <a:solidFill>
                <a:prstClr val="black"/>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17590909"/>
      </p:ext>
    </p:extLst>
  </p:cSld>
  <p:clrMapOvr>
    <a:masterClrMapping/>
  </p:clrMapOvr>
  <p:transition>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Orlando Victims.gif"/>
          <p:cNvPicPr>
            <a:picLocks noGrp="1" noChangeAspect="1"/>
          </p:cNvPicPr>
          <p:nvPr>
            <p:ph idx="1"/>
          </p:nvPr>
        </p:nvPicPr>
        <p:blipFill>
          <a:blip r:embed="rId2"/>
          <a:srcRect l="-70106" r="-70106"/>
          <a:stretch>
            <a:fillRect/>
          </a:stretch>
        </p:blipFill>
        <p:spPr/>
      </p:pic>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EF3F497D-A707-45E5-BC65-FE7F291859CF}" type="slidenum">
              <a:rPr lang="en-US">
                <a:solidFill>
                  <a:prstClr val="black">
                    <a:tint val="75000"/>
                  </a:prstClr>
                </a:solidFill>
              </a:rPr>
              <a:pPr/>
              <a:t>30</a:t>
            </a:fld>
            <a:endParaRPr lang="en-US">
              <a:solidFill>
                <a:prstClr val="black">
                  <a:tint val="75000"/>
                </a:prstClr>
              </a:solidFill>
            </a:endParaRPr>
          </a:p>
        </p:txBody>
      </p:sp>
      <p:sp>
        <p:nvSpPr>
          <p:cNvPr id="69639" name="Rectangle 7"/>
          <p:cNvSpPr>
            <a:spLocks noGrp="1" noChangeArrowheads="1"/>
          </p:cNvSpPr>
          <p:nvPr>
            <p:ph type="title" idx="4294967295"/>
          </p:nvPr>
        </p:nvSpPr>
        <p:spPr>
          <a:xfrm>
            <a:off x="122238" y="381000"/>
            <a:ext cx="12066587" cy="762000"/>
          </a:xfrm>
          <a:ln/>
        </p:spPr>
        <p:txBody>
          <a:bodyPr/>
          <a:lstStyle/>
          <a:p>
            <a:r>
              <a:rPr lang="en-US" sz="3200" dirty="0"/>
              <a:t/>
            </a:r>
            <a:br>
              <a:rPr lang="en-US" sz="3200" dirty="0"/>
            </a:br>
            <a:r>
              <a:rPr lang="en-US" sz="4000" b="1" dirty="0"/>
              <a:t>CLINICALLY RELEVANT </a:t>
            </a:r>
            <a:r>
              <a:rPr lang="en-US" sz="4000" b="1" dirty="0" smtClean="0"/>
              <a:t>BEHAVIORS (CRBs)</a:t>
            </a:r>
            <a:endParaRPr lang="en-US" sz="4000" b="1" dirty="0"/>
          </a:p>
        </p:txBody>
      </p:sp>
      <p:sp>
        <p:nvSpPr>
          <p:cNvPr id="69634" name="Text Box 2"/>
          <p:cNvSpPr txBox="1">
            <a:spLocks noChangeArrowheads="1"/>
          </p:cNvSpPr>
          <p:nvPr/>
        </p:nvSpPr>
        <p:spPr bwMode="auto">
          <a:xfrm>
            <a:off x="711015" y="5105400"/>
            <a:ext cx="10328760" cy="1100138"/>
          </a:xfrm>
          <a:prstGeom prst="rect">
            <a:avLst/>
          </a:prstGeom>
          <a:noFill/>
          <a:ln w="9525">
            <a:noFill/>
            <a:miter lim="800000"/>
            <a:headEnd/>
            <a:tailEnd/>
          </a:ln>
          <a:effectLst/>
        </p:spPr>
        <p:txBody>
          <a:bodyPr lIns="0" tIns="0" rIns="0" bIns="0"/>
          <a:lstStyle/>
          <a:p>
            <a:pPr marL="207963" indent="-207963" algn="ctr" defTabSz="457200">
              <a:spcBef>
                <a:spcPct val="20000"/>
              </a:spcBef>
              <a:buClr>
                <a:srgbClr val="A50021"/>
              </a:buClr>
              <a:buSzPct val="75000"/>
              <a:buFont typeface="Wingdings" pitchFamily="2" charset="2"/>
              <a:buNone/>
            </a:pPr>
            <a:r>
              <a:rPr lang="en-US" sz="3200" dirty="0">
                <a:solidFill>
                  <a:prstClr val="white"/>
                </a:solidFill>
              </a:rPr>
              <a:t>CRB’s occur </a:t>
            </a:r>
            <a:r>
              <a:rPr lang="en-US" sz="3200" i="1" dirty="0">
                <a:solidFill>
                  <a:prstClr val="white"/>
                </a:solidFill>
              </a:rPr>
              <a:t>in session </a:t>
            </a:r>
            <a:r>
              <a:rPr lang="en-US" sz="3200" dirty="0">
                <a:solidFill>
                  <a:prstClr val="white"/>
                </a:solidFill>
              </a:rPr>
              <a:t>and can be addressed on the spot</a:t>
            </a:r>
          </a:p>
          <a:p>
            <a:pPr marL="207963" indent="-207963" algn="ctr" defTabSz="457200">
              <a:lnSpc>
                <a:spcPct val="120000"/>
              </a:lnSpc>
              <a:buSzPct val="70000"/>
              <a:buFont typeface="Monotype Sorts" pitchFamily="2" charset="2"/>
              <a:buNone/>
            </a:pPr>
            <a:endParaRPr lang="en-US" sz="500" dirty="0">
              <a:solidFill>
                <a:prstClr val="white"/>
              </a:solidFill>
              <a:latin typeface="Arial Rounded MT Bold" pitchFamily="34" charset="0"/>
            </a:endParaRPr>
          </a:p>
          <a:p>
            <a:pPr marL="207963" indent="-207963" algn="ctr" defTabSz="457200">
              <a:lnSpc>
                <a:spcPct val="120000"/>
              </a:lnSpc>
              <a:buSzPct val="70000"/>
              <a:buFont typeface="Monotype Sorts" pitchFamily="2" charset="2"/>
              <a:buNone/>
            </a:pPr>
            <a:endParaRPr lang="en-US" sz="500" dirty="0">
              <a:solidFill>
                <a:prstClr val="black"/>
              </a:solidFill>
              <a:latin typeface="Arial Rounded MT Bold" pitchFamily="34" charset="0"/>
            </a:endParaRPr>
          </a:p>
        </p:txBody>
      </p:sp>
      <p:sp>
        <p:nvSpPr>
          <p:cNvPr id="69636" name="Rectangle 4"/>
          <p:cNvSpPr>
            <a:spLocks noChangeArrowheads="1"/>
          </p:cNvSpPr>
          <p:nvPr/>
        </p:nvSpPr>
        <p:spPr bwMode="auto">
          <a:xfrm>
            <a:off x="203147" y="1600200"/>
            <a:ext cx="11884104" cy="4721292"/>
          </a:xfrm>
          <a:prstGeom prst="rect">
            <a:avLst/>
          </a:prstGeom>
          <a:noFill/>
          <a:ln w="9525">
            <a:noFill/>
            <a:miter lim="800000"/>
            <a:headEnd/>
            <a:tailEnd/>
          </a:ln>
          <a:effectLst/>
        </p:spPr>
        <p:txBody>
          <a:bodyPr>
            <a:spAutoFit/>
          </a:bodyPr>
          <a:lstStyle/>
          <a:p>
            <a:pPr algn="ctr">
              <a:lnSpc>
                <a:spcPct val="110000"/>
              </a:lnSpc>
              <a:spcBef>
                <a:spcPct val="50000"/>
              </a:spcBef>
              <a:buSzPct val="70000"/>
              <a:buFont typeface="Monotype Sorts" pitchFamily="2" charset="2"/>
              <a:buNone/>
            </a:pPr>
            <a:r>
              <a:rPr lang="en-US" sz="2800" dirty="0" smtClean="0">
                <a:solidFill>
                  <a:prstClr val="black"/>
                </a:solidFill>
              </a:rPr>
              <a:t>CRBs are related to clients’ goals for treatment. They occur in session and can be addressed right on the spot.</a:t>
            </a:r>
            <a:endParaRPr lang="en-US" sz="2800" dirty="0">
              <a:solidFill>
                <a:prstClr val="black"/>
              </a:solidFill>
            </a:endParaRPr>
          </a:p>
          <a:p>
            <a:pPr>
              <a:lnSpc>
                <a:spcPct val="110000"/>
              </a:lnSpc>
              <a:spcBef>
                <a:spcPct val="50000"/>
              </a:spcBef>
              <a:buSzPct val="70000"/>
              <a:buFont typeface="Monotype Sorts" pitchFamily="2" charset="2"/>
              <a:buChar char="l"/>
            </a:pPr>
            <a:r>
              <a:rPr lang="en-US" sz="2400" b="1" dirty="0" smtClean="0">
                <a:solidFill>
                  <a:prstClr val="black"/>
                </a:solidFill>
              </a:rPr>
              <a:t>CRB1s:</a:t>
            </a:r>
            <a:r>
              <a:rPr lang="en-US" sz="2400" dirty="0" smtClean="0">
                <a:solidFill>
                  <a:prstClr val="black"/>
                </a:solidFill>
              </a:rPr>
              <a:t>  </a:t>
            </a:r>
            <a:r>
              <a:rPr lang="en-US" sz="2400" dirty="0">
                <a:solidFill>
                  <a:prstClr val="black"/>
                </a:solidFill>
              </a:rPr>
              <a:t>Client in-session (in-vivo) </a:t>
            </a:r>
            <a:r>
              <a:rPr lang="en-US" sz="2400" b="1" i="1" dirty="0">
                <a:solidFill>
                  <a:prstClr val="black"/>
                </a:solidFill>
              </a:rPr>
              <a:t>PROBLEMS</a:t>
            </a:r>
            <a:endParaRPr lang="en-US" sz="2400" b="1" dirty="0">
              <a:solidFill>
                <a:prstClr val="black"/>
              </a:solidFill>
            </a:endParaRPr>
          </a:p>
          <a:p>
            <a:pPr>
              <a:lnSpc>
                <a:spcPct val="110000"/>
              </a:lnSpc>
              <a:spcBef>
                <a:spcPct val="50000"/>
              </a:spcBef>
              <a:buSzPct val="70000"/>
              <a:buFont typeface="Monotype Sorts" pitchFamily="2" charset="2"/>
              <a:buChar char="l"/>
            </a:pPr>
            <a:r>
              <a:rPr lang="en-US" sz="2400" dirty="0">
                <a:solidFill>
                  <a:prstClr val="black"/>
                </a:solidFill>
              </a:rPr>
              <a:t> </a:t>
            </a:r>
            <a:r>
              <a:rPr lang="en-US" sz="2400" b="1" dirty="0" smtClean="0">
                <a:solidFill>
                  <a:prstClr val="black"/>
                </a:solidFill>
              </a:rPr>
              <a:t>CRB2s:</a:t>
            </a:r>
            <a:r>
              <a:rPr lang="en-US" sz="2400" dirty="0" smtClean="0">
                <a:solidFill>
                  <a:prstClr val="black"/>
                </a:solidFill>
              </a:rPr>
              <a:t>  </a:t>
            </a:r>
            <a:r>
              <a:rPr lang="en-US" sz="2400" dirty="0">
                <a:solidFill>
                  <a:prstClr val="black"/>
                </a:solidFill>
              </a:rPr>
              <a:t>Client in-session (in-vivo)  </a:t>
            </a:r>
            <a:r>
              <a:rPr lang="en-US" sz="2400" b="1" i="1" dirty="0" smtClean="0">
                <a:solidFill>
                  <a:prstClr val="black"/>
                </a:solidFill>
              </a:rPr>
              <a:t>IMPROVEMENTS</a:t>
            </a:r>
          </a:p>
          <a:p>
            <a:pPr>
              <a:lnSpc>
                <a:spcPct val="110000"/>
              </a:lnSpc>
              <a:spcBef>
                <a:spcPct val="50000"/>
              </a:spcBef>
              <a:buSzPct val="70000"/>
            </a:pPr>
            <a:r>
              <a:rPr kumimoji="1" lang="en-US" sz="2400" i="1" dirty="0" smtClean="0">
                <a:solidFill>
                  <a:prstClr val="black"/>
                </a:solidFill>
              </a:rPr>
              <a:t>Identify</a:t>
            </a:r>
            <a:r>
              <a:rPr lang="en-US" sz="2400" i="1" dirty="0" smtClean="0">
                <a:solidFill>
                  <a:prstClr val="black"/>
                </a:solidFill>
              </a:rPr>
              <a:t> these to maximize therapeutic change</a:t>
            </a:r>
          </a:p>
          <a:p>
            <a:pPr>
              <a:lnSpc>
                <a:spcPct val="110000"/>
              </a:lnSpc>
              <a:spcBef>
                <a:spcPct val="50000"/>
              </a:spcBef>
              <a:buSzPct val="70000"/>
              <a:buFont typeface="Monotype Sorts" pitchFamily="2" charset="2"/>
              <a:buChar char="l"/>
            </a:pPr>
            <a:r>
              <a:rPr lang="en-US" sz="2400" b="1" dirty="0" smtClean="0">
                <a:solidFill>
                  <a:prstClr val="black"/>
                </a:solidFill>
              </a:rPr>
              <a:t>CRB3s</a:t>
            </a:r>
            <a:r>
              <a:rPr lang="en-US" sz="2400" dirty="0" smtClean="0">
                <a:solidFill>
                  <a:prstClr val="black"/>
                </a:solidFill>
              </a:rPr>
              <a:t>:  Client interpretations of behavior</a:t>
            </a:r>
            <a:endParaRPr lang="en-US" sz="2400" b="1" i="1" dirty="0" smtClean="0">
              <a:solidFill>
                <a:prstClr val="black"/>
              </a:solidFill>
            </a:endParaRPr>
          </a:p>
          <a:p>
            <a:pPr>
              <a:lnSpc>
                <a:spcPct val="110000"/>
              </a:lnSpc>
              <a:spcBef>
                <a:spcPct val="50000"/>
              </a:spcBef>
              <a:buSzPct val="70000"/>
              <a:buFont typeface="Monotype Sorts" pitchFamily="2" charset="2"/>
              <a:buChar char="l"/>
            </a:pPr>
            <a:endParaRPr lang="en-US" sz="2800" b="1" dirty="0">
              <a:solidFill>
                <a:prstClr val="black"/>
              </a:solidFill>
            </a:endParaRPr>
          </a:p>
          <a:p>
            <a:pPr algn="ctr">
              <a:spcBef>
                <a:spcPct val="20000"/>
              </a:spcBef>
              <a:buClr>
                <a:srgbClr val="3A5047"/>
              </a:buClr>
              <a:buSzPct val="75000"/>
              <a:buFont typeface="Wingdings" pitchFamily="2" charset="2"/>
              <a:buNone/>
            </a:pPr>
            <a:endParaRPr kumimoji="1" lang="en-US" sz="1000" i="1" dirty="0">
              <a:solidFill>
                <a:prstClr val="black"/>
              </a:solidFill>
            </a:endParaRPr>
          </a:p>
          <a:p>
            <a:pPr algn="ctr">
              <a:spcBef>
                <a:spcPct val="20000"/>
              </a:spcBef>
              <a:buClr>
                <a:srgbClr val="3A5047"/>
              </a:buClr>
              <a:buSzPct val="75000"/>
              <a:buFont typeface="Wingdings" pitchFamily="2" charset="2"/>
              <a:buNone/>
            </a:pPr>
            <a:endParaRPr kumimoji="1" lang="en-US" sz="2400" b="1" dirty="0">
              <a:solidFill>
                <a:prstClr val="black"/>
              </a:solidFill>
              <a:latin typeface="Arial Rounded MT Bold" pitchFamily="34"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2354693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1" name="Content Placeholder 3"/>
          <p:cNvGraphicFramePr>
            <a:graphicFrameLocks/>
          </p:cNvGraphicFramePr>
          <p:nvPr>
            <p:custDataLst>
              <p:tags r:id="rId2"/>
            </p:custDataLst>
            <p:extLst/>
          </p:nvPr>
        </p:nvGraphicFramePr>
        <p:xfrm>
          <a:off x="7001319" y="1917412"/>
          <a:ext cx="4570809" cy="2743200"/>
        </p:xfrm>
        <a:graphic>
          <a:graphicData uri="http://schemas.openxmlformats.org/drawingml/2006/diagram">
            <a:relIds xmlns:dgm="http://schemas.openxmlformats.org/drawingml/2006/diagram" xmlns:r="http://schemas.openxmlformats.org/officeDocument/2006/relationships" r:dm="rId5" r:lo="rId6" r:qs="rId7" r:cs="rId8"/>
          </a:graphicData>
        </a:graphic>
      </p:graphicFrame>
      <p:sp>
        <p:nvSpPr>
          <p:cNvPr id="13" name="Rectangle 3"/>
          <p:cNvSpPr txBox="1">
            <a:spLocks noChangeArrowheads="1"/>
          </p:cNvSpPr>
          <p:nvPr/>
        </p:nvSpPr>
        <p:spPr>
          <a:xfrm>
            <a:off x="203147" y="1143000"/>
            <a:ext cx="4773956" cy="530678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85800" indent="-685800" fontAlgn="auto">
              <a:spcAft>
                <a:spcPts val="0"/>
              </a:spcAft>
              <a:buFontTx/>
              <a:buAutoNum type="arabicPeriod"/>
              <a:defRPr/>
            </a:pPr>
            <a:r>
              <a:rPr lang="en-US" dirty="0" smtClean="0">
                <a:solidFill>
                  <a:prstClr val="black"/>
                </a:solidFill>
                <a:effectLst>
                  <a:outerShdw blurRad="38100" dist="38100" dir="2700000" algn="tl">
                    <a:srgbClr val="C0C0C0"/>
                  </a:outerShdw>
                </a:effectLst>
              </a:rPr>
              <a:t>Watch for CRBs. </a:t>
            </a:r>
            <a:r>
              <a:rPr lang="en-US" sz="2400" dirty="0" smtClean="0">
                <a:solidFill>
                  <a:prstClr val="black"/>
                </a:solidFill>
                <a:effectLst>
                  <a:outerShdw blurRad="38100" dist="38100" dir="2700000" algn="tl">
                    <a:srgbClr val="C0C0C0"/>
                  </a:outerShdw>
                </a:effectLst>
              </a:rPr>
              <a:t>[</a:t>
            </a:r>
            <a:r>
              <a:rPr lang="en-US" sz="2800" dirty="0" smtClean="0">
                <a:solidFill>
                  <a:prstClr val="black"/>
                </a:solidFill>
                <a:effectLst>
                  <a:outerShdw blurRad="38100" dist="38100" dir="2700000" algn="tl">
                    <a:srgbClr val="C0C0C0"/>
                  </a:outerShdw>
                </a:effectLst>
              </a:rPr>
              <a:t>Awareness</a:t>
            </a:r>
            <a:r>
              <a:rPr lang="en-US" sz="2400" dirty="0" smtClean="0">
                <a:solidFill>
                  <a:prstClr val="black"/>
                </a:solidFill>
                <a:effectLst>
                  <a:outerShdw blurRad="38100" dist="38100" dir="2700000" algn="tl">
                    <a:srgbClr val="C0C0C0"/>
                  </a:outerShdw>
                </a:effectLst>
              </a:rPr>
              <a:t>]</a:t>
            </a:r>
          </a:p>
          <a:p>
            <a:pPr marL="685800" indent="-685800" fontAlgn="auto">
              <a:spcAft>
                <a:spcPts val="0"/>
              </a:spcAft>
              <a:buFontTx/>
              <a:buAutoNum type="arabicPeriod"/>
              <a:defRPr/>
            </a:pPr>
            <a:r>
              <a:rPr lang="en-US" dirty="0" smtClean="0">
                <a:solidFill>
                  <a:prstClr val="black"/>
                </a:solidFill>
                <a:effectLst>
                  <a:outerShdw blurRad="38100" dist="38100" dir="2700000" algn="tl">
                    <a:srgbClr val="C0C0C0"/>
                  </a:outerShdw>
                </a:effectLst>
              </a:rPr>
              <a:t>Evoke CRBs. </a:t>
            </a:r>
            <a:r>
              <a:rPr lang="en-US" sz="2400" dirty="0" smtClean="0">
                <a:solidFill>
                  <a:prstClr val="black"/>
                </a:solidFill>
                <a:effectLst>
                  <a:outerShdw blurRad="38100" dist="38100" dir="2700000" algn="tl">
                    <a:srgbClr val="C0C0C0"/>
                  </a:outerShdw>
                </a:effectLst>
              </a:rPr>
              <a:t>[</a:t>
            </a:r>
            <a:r>
              <a:rPr lang="en-US" sz="2800" dirty="0" smtClean="0">
                <a:solidFill>
                  <a:prstClr val="black"/>
                </a:solidFill>
                <a:effectLst>
                  <a:outerShdw blurRad="38100" dist="38100" dir="2700000" algn="tl">
                    <a:srgbClr val="C0C0C0"/>
                  </a:outerShdw>
                </a:effectLst>
              </a:rPr>
              <a:t>Courage</a:t>
            </a:r>
            <a:r>
              <a:rPr lang="en-US" sz="2400" dirty="0" smtClean="0">
                <a:solidFill>
                  <a:prstClr val="black"/>
                </a:solidFill>
                <a:effectLst>
                  <a:outerShdw blurRad="38100" dist="38100" dir="2700000" algn="tl">
                    <a:srgbClr val="C0C0C0"/>
                  </a:outerShdw>
                </a:effectLst>
              </a:rPr>
              <a:t>]</a:t>
            </a:r>
          </a:p>
          <a:p>
            <a:pPr marL="685800" indent="-685800" fontAlgn="auto">
              <a:spcAft>
                <a:spcPts val="0"/>
              </a:spcAft>
              <a:buFontTx/>
              <a:buAutoNum type="arabicPeriod"/>
              <a:defRPr/>
            </a:pPr>
            <a:r>
              <a:rPr lang="en-US" dirty="0" smtClean="0">
                <a:solidFill>
                  <a:prstClr val="black"/>
                </a:solidFill>
                <a:effectLst>
                  <a:outerShdw blurRad="38100" dist="38100" dir="2700000" algn="tl">
                    <a:srgbClr val="C0C0C0"/>
                  </a:outerShdw>
                </a:effectLst>
              </a:rPr>
              <a:t>Reinforce CRB2s. </a:t>
            </a:r>
            <a:r>
              <a:rPr lang="en-US" sz="2400" dirty="0" smtClean="0">
                <a:solidFill>
                  <a:prstClr val="black"/>
                </a:solidFill>
                <a:effectLst>
                  <a:outerShdw blurRad="38100" dist="38100" dir="2700000" algn="tl">
                    <a:srgbClr val="C0C0C0"/>
                  </a:outerShdw>
                </a:effectLst>
              </a:rPr>
              <a:t>[</a:t>
            </a:r>
            <a:r>
              <a:rPr lang="en-US" sz="2800" dirty="0" smtClean="0">
                <a:solidFill>
                  <a:prstClr val="black"/>
                </a:solidFill>
                <a:effectLst>
                  <a:outerShdw blurRad="38100" dist="38100" dir="2700000" algn="tl">
                    <a:srgbClr val="C0C0C0"/>
                  </a:outerShdw>
                </a:effectLst>
              </a:rPr>
              <a:t>Love</a:t>
            </a:r>
            <a:r>
              <a:rPr lang="en-US" sz="2400" dirty="0" smtClean="0">
                <a:solidFill>
                  <a:prstClr val="black"/>
                </a:solidFill>
                <a:effectLst>
                  <a:outerShdw blurRad="38100" dist="38100" dir="2700000" algn="tl">
                    <a:srgbClr val="C0C0C0"/>
                  </a:outerShdw>
                </a:effectLst>
              </a:rPr>
              <a:t>]</a:t>
            </a:r>
          </a:p>
          <a:p>
            <a:pPr marL="685800" indent="-685800" fontAlgn="auto">
              <a:spcAft>
                <a:spcPts val="0"/>
              </a:spcAft>
              <a:buFontTx/>
              <a:buAutoNum type="arabicPeriod"/>
              <a:defRPr/>
            </a:pPr>
            <a:r>
              <a:rPr lang="en-US" dirty="0" smtClean="0">
                <a:solidFill>
                  <a:prstClr val="black"/>
                </a:solidFill>
                <a:effectLst>
                  <a:outerShdw blurRad="38100" dist="38100" dir="2700000" algn="tl">
                    <a:srgbClr val="C0C0C0"/>
                  </a:outerShdw>
                </a:effectLst>
              </a:rPr>
              <a:t>Notice effects of your behavior. </a:t>
            </a:r>
            <a:r>
              <a:rPr lang="en-US" sz="2000" dirty="0" smtClean="0">
                <a:solidFill>
                  <a:prstClr val="black"/>
                </a:solidFill>
                <a:effectLst>
                  <a:outerShdw blurRad="38100" dist="38100" dir="2700000" algn="tl">
                    <a:srgbClr val="C0C0C0"/>
                  </a:outerShdw>
                </a:effectLst>
              </a:rPr>
              <a:t>[more </a:t>
            </a:r>
            <a:r>
              <a:rPr lang="en-US" sz="2400" dirty="0" smtClean="0">
                <a:solidFill>
                  <a:prstClr val="black"/>
                </a:solidFill>
                <a:effectLst>
                  <a:outerShdw blurRad="38100" dist="38100" dir="2700000" algn="tl">
                    <a:srgbClr val="C0C0C0"/>
                  </a:outerShdw>
                </a:effectLst>
              </a:rPr>
              <a:t>Awareness </a:t>
            </a:r>
            <a:r>
              <a:rPr lang="en-US" sz="2400" dirty="0" err="1" smtClean="0">
                <a:solidFill>
                  <a:prstClr val="black"/>
                </a:solidFill>
                <a:effectLst>
                  <a:outerShdw blurRad="38100" dist="38100" dir="2700000" algn="tl">
                    <a:srgbClr val="C0C0C0"/>
                  </a:outerShdw>
                </a:effectLst>
              </a:rPr>
              <a:t>inc</a:t>
            </a:r>
            <a:r>
              <a:rPr lang="en-US" sz="2400" dirty="0" smtClean="0">
                <a:solidFill>
                  <a:prstClr val="black"/>
                </a:solidFill>
                <a:effectLst>
                  <a:outerShdw blurRad="38100" dist="38100" dir="2700000" algn="tl">
                    <a:srgbClr val="C0C0C0"/>
                  </a:outerShdw>
                </a:effectLst>
              </a:rPr>
              <a:t> T1s &amp; T2s</a:t>
            </a:r>
            <a:r>
              <a:rPr lang="en-US" sz="2000" dirty="0" smtClean="0">
                <a:solidFill>
                  <a:prstClr val="black"/>
                </a:solidFill>
                <a:effectLst>
                  <a:outerShdw blurRad="38100" dist="38100" dir="2700000" algn="tl">
                    <a:srgbClr val="C0C0C0"/>
                  </a:outerShdw>
                </a:effectLst>
              </a:rPr>
              <a:t>]</a:t>
            </a:r>
          </a:p>
          <a:p>
            <a:pPr marL="685800" indent="-685800" fontAlgn="auto">
              <a:spcAft>
                <a:spcPts val="0"/>
              </a:spcAft>
              <a:buFontTx/>
              <a:buAutoNum type="arabicPeriod"/>
              <a:defRPr/>
            </a:pPr>
            <a:r>
              <a:rPr lang="en-US" dirty="0" smtClean="0">
                <a:solidFill>
                  <a:prstClr val="black"/>
                </a:solidFill>
                <a:effectLst>
                  <a:outerShdw blurRad="38100" dist="38100" dir="2700000" algn="tl">
                    <a:srgbClr val="C0C0C0"/>
                  </a:outerShdw>
                </a:effectLst>
              </a:rPr>
              <a:t>Provide functional interpretations of behavior and implement generalization strategies. </a:t>
            </a:r>
            <a:r>
              <a:rPr lang="en-US" sz="2000" dirty="0" smtClean="0">
                <a:solidFill>
                  <a:prstClr val="black"/>
                </a:solidFill>
                <a:effectLst>
                  <a:outerShdw blurRad="38100" dist="38100" dir="2700000" algn="tl">
                    <a:srgbClr val="C0C0C0"/>
                  </a:outerShdw>
                </a:effectLst>
              </a:rPr>
              <a:t>[interpret and generalize]</a:t>
            </a:r>
          </a:p>
          <a:p>
            <a:pPr marL="685800" indent="-685800" fontAlgn="auto">
              <a:spcAft>
                <a:spcPts val="0"/>
              </a:spcAft>
              <a:buFontTx/>
              <a:buAutoNum type="arabicPeriod"/>
              <a:defRPr/>
            </a:pPr>
            <a:endParaRPr lang="en-US" sz="2000" dirty="0" smtClean="0">
              <a:solidFill>
                <a:prstClr val="black"/>
              </a:solidFill>
              <a:effectLst>
                <a:outerShdw blurRad="38100" dist="38100" dir="2700000" algn="tl">
                  <a:srgbClr val="C0C0C0"/>
                </a:outerShdw>
              </a:effectLst>
            </a:endParaRPr>
          </a:p>
        </p:txBody>
      </p:sp>
      <p:sp>
        <p:nvSpPr>
          <p:cNvPr id="14" name="Right Brace 13"/>
          <p:cNvSpPr/>
          <p:nvPr/>
        </p:nvSpPr>
        <p:spPr>
          <a:xfrm>
            <a:off x="3859796" y="1295400"/>
            <a:ext cx="1523603" cy="4419600"/>
          </a:xfrm>
          <a:prstGeom prst="rightBrace">
            <a:avLst/>
          </a:prstGeom>
        </p:spPr>
        <p:style>
          <a:lnRef idx="1">
            <a:schemeClr val="accent1"/>
          </a:lnRef>
          <a:fillRef idx="0">
            <a:schemeClr val="accent1"/>
          </a:fillRef>
          <a:effectRef idx="0">
            <a:schemeClr val="accent1"/>
          </a:effectRef>
          <a:fontRef idx="minor">
            <a:schemeClr val="tx1"/>
          </a:fontRef>
        </p:style>
        <p:txBody>
          <a:bodyPr vert="vert" rtlCol="0" anchor="ctr"/>
          <a:lstStyle/>
          <a:p>
            <a:pPr algn="ctr"/>
            <a:endParaRPr lang="en-US" dirty="0">
              <a:solidFill>
                <a:prstClr val="black"/>
              </a:solidFill>
            </a:endParaRPr>
          </a:p>
        </p:txBody>
      </p:sp>
      <p:sp>
        <p:nvSpPr>
          <p:cNvPr id="2" name="Rectangle 1"/>
          <p:cNvSpPr/>
          <p:nvPr/>
        </p:nvSpPr>
        <p:spPr>
          <a:xfrm rot="16200000">
            <a:off x="2499379" y="-1864481"/>
            <a:ext cx="457199" cy="4643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smtClean="0">
                <a:solidFill>
                  <a:prstClr val="black"/>
                </a:solidFill>
              </a:rPr>
              <a:t>THE FIVE RULES</a:t>
            </a:r>
            <a:endParaRPr lang="en-US" sz="3200" dirty="0">
              <a:solidFill>
                <a:prstClr val="black"/>
              </a:solidFill>
            </a:endParaRPr>
          </a:p>
        </p:txBody>
      </p:sp>
      <p:sp>
        <p:nvSpPr>
          <p:cNvPr id="15" name="Rectangle 14"/>
          <p:cNvSpPr/>
          <p:nvPr/>
        </p:nvSpPr>
        <p:spPr>
          <a:xfrm rot="16200000">
            <a:off x="8794187" y="-1564272"/>
            <a:ext cx="680350" cy="42660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400" dirty="0" smtClean="0">
                <a:solidFill>
                  <a:prstClr val="black"/>
                </a:solidFill>
              </a:rPr>
              <a:t>CLINICALLY RELEVANT BEHAVIORS (CRBs)</a:t>
            </a:r>
            <a:endParaRPr lang="en-US" sz="2400" dirty="0">
              <a:solidFill>
                <a:prstClr val="black"/>
              </a:solidFill>
            </a:endParaRPr>
          </a:p>
        </p:txBody>
      </p:sp>
      <p:sp>
        <p:nvSpPr>
          <p:cNvPr id="4" name="Rounded Rectangle 3"/>
          <p:cNvSpPr/>
          <p:nvPr/>
        </p:nvSpPr>
        <p:spPr>
          <a:xfrm>
            <a:off x="6399133" y="1371600"/>
            <a:ext cx="5180251" cy="3962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TextBox 17"/>
          <p:cNvSpPr txBox="1"/>
          <p:nvPr/>
        </p:nvSpPr>
        <p:spPr>
          <a:xfrm>
            <a:off x="5180250" y="3289012"/>
            <a:ext cx="1218883" cy="523220"/>
          </a:xfrm>
          <a:prstGeom prst="rect">
            <a:avLst/>
          </a:prstGeom>
          <a:noFill/>
        </p:spPr>
        <p:txBody>
          <a:bodyPr wrap="square" rtlCol="0">
            <a:spAutoFit/>
          </a:bodyPr>
          <a:lstStyle/>
          <a:p>
            <a:r>
              <a:rPr lang="en-US" sz="2800" dirty="0" smtClean="0">
                <a:solidFill>
                  <a:prstClr val="black"/>
                </a:solidFill>
              </a:rPr>
              <a:t>ACL</a:t>
            </a:r>
            <a:endParaRPr lang="en-US" sz="2800" dirty="0">
              <a:solidFill>
                <a:prstClr val="black"/>
              </a:solidFill>
            </a:endParaRPr>
          </a:p>
        </p:txBody>
      </p:sp>
      <p:sp>
        <p:nvSpPr>
          <p:cNvPr id="19" name="TextBox 18"/>
          <p:cNvSpPr txBox="1"/>
          <p:nvPr/>
        </p:nvSpPr>
        <p:spPr>
          <a:xfrm>
            <a:off x="7516442" y="4789717"/>
            <a:ext cx="3656648" cy="461665"/>
          </a:xfrm>
          <a:prstGeom prst="rect">
            <a:avLst/>
          </a:prstGeom>
          <a:noFill/>
        </p:spPr>
        <p:txBody>
          <a:bodyPr wrap="square" rtlCol="0">
            <a:spAutoFit/>
          </a:bodyPr>
          <a:lstStyle/>
          <a:p>
            <a:r>
              <a:rPr lang="en-US" sz="2400" dirty="0" smtClean="0">
                <a:solidFill>
                  <a:prstClr val="black"/>
                </a:solidFill>
              </a:rPr>
              <a:t>CRB1s &amp; CRB2s</a:t>
            </a:r>
            <a:endParaRPr lang="en-US" sz="2400" dirty="0">
              <a:solidFill>
                <a:prstClr val="black"/>
              </a:solidFill>
            </a:endParaRPr>
          </a:p>
        </p:txBody>
      </p:sp>
      <p:sp>
        <p:nvSpPr>
          <p:cNvPr id="3" name="5-Point Star 2"/>
          <p:cNvSpPr/>
          <p:nvPr/>
        </p:nvSpPr>
        <p:spPr>
          <a:xfrm>
            <a:off x="5992840" y="2971800"/>
            <a:ext cx="304721"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3648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Oval 10"/>
          <p:cNvSpPr/>
          <p:nvPr/>
        </p:nvSpPr>
        <p:spPr>
          <a:xfrm>
            <a:off x="383724" y="2302936"/>
            <a:ext cx="5492795" cy="4079243"/>
          </a:xfrm>
          <a:prstGeom prst="ellipse">
            <a:avLst/>
          </a:prstGeom>
          <a:solidFill>
            <a:srgbClr val="6600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a:solidFill>
                <a:prstClr val="white"/>
              </a:solidFill>
            </a:endParaRPr>
          </a:p>
        </p:txBody>
      </p:sp>
      <p:sp>
        <p:nvSpPr>
          <p:cNvPr id="2" name="Title 1"/>
          <p:cNvSpPr>
            <a:spLocks noGrp="1"/>
          </p:cNvSpPr>
          <p:nvPr>
            <p:ph type="title"/>
          </p:nvPr>
        </p:nvSpPr>
        <p:spPr>
          <a:xfrm>
            <a:off x="760413" y="457200"/>
            <a:ext cx="10868369" cy="914400"/>
          </a:xfrm>
        </p:spPr>
        <p:txBody>
          <a:bodyPr>
            <a:normAutofit fontScale="90000"/>
          </a:bodyPr>
          <a:lstStyle/>
          <a:p>
            <a:r>
              <a:rPr lang="en-US" sz="3600" dirty="0" smtClean="0"/>
              <a:t>Reinforcing Strategies: </a:t>
            </a:r>
            <a:br>
              <a:rPr lang="en-US" sz="3600" dirty="0" smtClean="0"/>
            </a:br>
            <a:r>
              <a:rPr lang="en-US" sz="4900" dirty="0" smtClean="0"/>
              <a:t>Where are you speaking from?</a:t>
            </a:r>
            <a:endParaRPr lang="en-US" sz="4900" dirty="0"/>
          </a:p>
        </p:txBody>
      </p:sp>
      <p:sp>
        <p:nvSpPr>
          <p:cNvPr id="3" name="Oval 2"/>
          <p:cNvSpPr/>
          <p:nvPr/>
        </p:nvSpPr>
        <p:spPr>
          <a:xfrm>
            <a:off x="716856" y="2547622"/>
            <a:ext cx="4873309" cy="3598076"/>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a:solidFill>
                <a:prstClr val="white"/>
              </a:solidFill>
            </a:endParaRPr>
          </a:p>
        </p:txBody>
      </p:sp>
      <p:sp>
        <p:nvSpPr>
          <p:cNvPr id="6" name="Oval 5"/>
          <p:cNvSpPr/>
          <p:nvPr/>
        </p:nvSpPr>
        <p:spPr>
          <a:xfrm>
            <a:off x="1034531" y="2795596"/>
            <a:ext cx="4217216" cy="3074212"/>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a:solidFill>
                <a:prstClr val="white"/>
              </a:solidFill>
            </a:endParaRPr>
          </a:p>
        </p:txBody>
      </p:sp>
      <p:sp>
        <p:nvSpPr>
          <p:cNvPr id="7" name="Oval 6"/>
          <p:cNvSpPr/>
          <p:nvPr/>
        </p:nvSpPr>
        <p:spPr>
          <a:xfrm>
            <a:off x="1391576" y="3058352"/>
            <a:ext cx="3479990" cy="2561843"/>
          </a:xfrm>
          <a:prstGeom prst="ellipse">
            <a:avLst/>
          </a:prstGeom>
          <a:solidFill>
            <a:srgbClr val="A2E46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a:solidFill>
                <a:prstClr val="white"/>
              </a:solidFill>
            </a:endParaRPr>
          </a:p>
        </p:txBody>
      </p:sp>
      <p:sp>
        <p:nvSpPr>
          <p:cNvPr id="8" name="Oval 7"/>
          <p:cNvSpPr/>
          <p:nvPr/>
        </p:nvSpPr>
        <p:spPr>
          <a:xfrm>
            <a:off x="1728939" y="3313715"/>
            <a:ext cx="2828127" cy="2024021"/>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a:solidFill>
                <a:prstClr val="white"/>
              </a:solidFill>
            </a:endParaRPr>
          </a:p>
        </p:txBody>
      </p:sp>
      <p:sp>
        <p:nvSpPr>
          <p:cNvPr id="9" name="Oval 8"/>
          <p:cNvSpPr/>
          <p:nvPr/>
        </p:nvSpPr>
        <p:spPr>
          <a:xfrm>
            <a:off x="2127883" y="3623267"/>
            <a:ext cx="2047161" cy="1490576"/>
          </a:xfrm>
          <a:prstGeom prst="ellipse">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a:solidFill>
                <a:prstClr val="white"/>
              </a:solidFill>
            </a:endParaRPr>
          </a:p>
        </p:txBody>
      </p:sp>
      <p:sp>
        <p:nvSpPr>
          <p:cNvPr id="10" name="Oval 9"/>
          <p:cNvSpPr/>
          <p:nvPr/>
        </p:nvSpPr>
        <p:spPr>
          <a:xfrm>
            <a:off x="2508983" y="3892044"/>
            <a:ext cx="1301610" cy="926207"/>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a:solidFill>
                <a:prstClr val="white"/>
              </a:solidFill>
            </a:endParaRPr>
          </a:p>
        </p:txBody>
      </p:sp>
      <p:cxnSp>
        <p:nvCxnSpPr>
          <p:cNvPr id="15" name="Straight Arrow Connector 14"/>
          <p:cNvCxnSpPr/>
          <p:nvPr/>
        </p:nvCxnSpPr>
        <p:spPr>
          <a:xfrm flipV="1">
            <a:off x="4175044" y="1975810"/>
            <a:ext cx="2209812" cy="571812"/>
          </a:xfrm>
          <a:prstGeom prst="straightConnector1">
            <a:avLst/>
          </a:prstGeom>
          <a:ln w="50800">
            <a:solidFill>
              <a:srgbClr val="660066"/>
            </a:solidFill>
            <a:tailEnd type="arrow" w="med" len="lg"/>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3097993" y="4397509"/>
            <a:ext cx="3286861" cy="716334"/>
          </a:xfrm>
          <a:prstGeom prst="straightConnector1">
            <a:avLst/>
          </a:prstGeom>
          <a:ln w="50800">
            <a:solidFill>
              <a:srgbClr val="FF0000"/>
            </a:solidFill>
            <a:tailEnd type="arrow" w="med" len="lg"/>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4102637" y="3777172"/>
            <a:ext cx="2282218" cy="0"/>
          </a:xfrm>
          <a:prstGeom prst="straightConnector1">
            <a:avLst/>
          </a:prstGeom>
          <a:ln w="50800">
            <a:solidFill>
              <a:srgbClr val="FFFF00"/>
            </a:solidFill>
            <a:tailEnd type="arrow" w="med" len="lg"/>
          </a:ln>
        </p:spPr>
        <p:style>
          <a:lnRef idx="2">
            <a:schemeClr val="accent1"/>
          </a:lnRef>
          <a:fillRef idx="0">
            <a:schemeClr val="accent1"/>
          </a:fillRef>
          <a:effectRef idx="1">
            <a:schemeClr val="accent1"/>
          </a:effectRef>
          <a:fontRef idx="minor">
            <a:schemeClr val="tx1"/>
          </a:fontRef>
        </p:style>
      </p:cxnSp>
      <p:sp>
        <p:nvSpPr>
          <p:cNvPr id="34" name="Rounded Rectangle 33"/>
          <p:cNvSpPr/>
          <p:nvPr/>
        </p:nvSpPr>
        <p:spPr>
          <a:xfrm>
            <a:off x="6570223" y="1593515"/>
            <a:ext cx="5233567" cy="1464834"/>
          </a:xfrm>
          <a:prstGeom prst="roundRect">
            <a:avLst/>
          </a:prstGeom>
          <a:solidFill>
            <a:srgbClr val="660066">
              <a:alpha val="4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sz="2800" dirty="0">
                <a:solidFill>
                  <a:srgbClr val="000000"/>
                </a:solidFill>
              </a:rPr>
              <a:t>Arbitrary R+</a:t>
            </a:r>
          </a:p>
          <a:p>
            <a:pPr algn="ctr" defTabSz="457200" eaLnBrk="1" fontAlgn="auto" hangingPunct="1">
              <a:spcBef>
                <a:spcPts val="0"/>
              </a:spcBef>
              <a:spcAft>
                <a:spcPts val="0"/>
              </a:spcAft>
            </a:pPr>
            <a:r>
              <a:rPr lang="en-US" sz="2800" dirty="0">
                <a:solidFill>
                  <a:srgbClr val="000000"/>
                </a:solidFill>
              </a:rPr>
              <a:t>“Good job!”</a:t>
            </a:r>
          </a:p>
          <a:p>
            <a:pPr algn="ctr" defTabSz="457200" eaLnBrk="1" fontAlgn="auto" hangingPunct="1">
              <a:spcBef>
                <a:spcPts val="0"/>
              </a:spcBef>
              <a:spcAft>
                <a:spcPts val="0"/>
              </a:spcAft>
            </a:pPr>
            <a:endParaRPr lang="en-US" dirty="0">
              <a:solidFill>
                <a:prstClr val="white"/>
              </a:solidFill>
            </a:endParaRPr>
          </a:p>
        </p:txBody>
      </p:sp>
      <p:sp>
        <p:nvSpPr>
          <p:cNvPr id="36" name="Rounded Rectangle 35"/>
          <p:cNvSpPr/>
          <p:nvPr/>
        </p:nvSpPr>
        <p:spPr>
          <a:xfrm>
            <a:off x="6570223" y="3313712"/>
            <a:ext cx="5233567" cy="1496998"/>
          </a:xfrm>
          <a:prstGeom prst="roundRect">
            <a:avLst/>
          </a:prstGeom>
          <a:solidFill>
            <a:srgbClr val="FFFF00">
              <a:alpha val="4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sz="2800" dirty="0">
                <a:solidFill>
                  <a:srgbClr val="000000"/>
                </a:solidFill>
              </a:rPr>
              <a:t>Natural R+</a:t>
            </a:r>
          </a:p>
          <a:p>
            <a:pPr algn="ctr" defTabSz="457200" eaLnBrk="1" fontAlgn="auto" hangingPunct="1">
              <a:spcBef>
                <a:spcPts val="0"/>
              </a:spcBef>
              <a:spcAft>
                <a:spcPts val="0"/>
              </a:spcAft>
            </a:pPr>
            <a:r>
              <a:rPr lang="en-US" sz="2800" dirty="0">
                <a:solidFill>
                  <a:srgbClr val="000000"/>
                </a:solidFill>
              </a:rPr>
              <a:t>Personal and true, but intellectual. Just words</a:t>
            </a:r>
            <a:r>
              <a:rPr lang="en-US" sz="2800" dirty="0" smtClean="0">
                <a:solidFill>
                  <a:srgbClr val="000000"/>
                </a:solidFill>
              </a:rPr>
              <a:t>.</a:t>
            </a:r>
            <a:endParaRPr lang="en-US" sz="2800" dirty="0">
              <a:solidFill>
                <a:srgbClr val="000000"/>
              </a:solidFill>
            </a:endParaRPr>
          </a:p>
        </p:txBody>
      </p:sp>
      <p:sp>
        <p:nvSpPr>
          <p:cNvPr id="37" name="Rounded Rectangle 36"/>
          <p:cNvSpPr/>
          <p:nvPr/>
        </p:nvSpPr>
        <p:spPr>
          <a:xfrm>
            <a:off x="6570223" y="5113846"/>
            <a:ext cx="5233567" cy="1589797"/>
          </a:xfrm>
          <a:prstGeom prst="roundRect">
            <a:avLst/>
          </a:prstGeom>
          <a:solidFill>
            <a:srgbClr val="FF0000">
              <a:alpha val="4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sz="2400" dirty="0">
                <a:solidFill>
                  <a:srgbClr val="000000"/>
                </a:solidFill>
              </a:rPr>
              <a:t>Natural R+ </a:t>
            </a:r>
          </a:p>
          <a:p>
            <a:pPr algn="ctr" defTabSz="457200" eaLnBrk="1" fontAlgn="auto" hangingPunct="1">
              <a:spcBef>
                <a:spcPts val="0"/>
              </a:spcBef>
              <a:spcAft>
                <a:spcPts val="0"/>
              </a:spcAft>
            </a:pPr>
            <a:r>
              <a:rPr lang="en-US" sz="2400" dirty="0">
                <a:solidFill>
                  <a:srgbClr val="000000"/>
                </a:solidFill>
              </a:rPr>
              <a:t>F</a:t>
            </a:r>
            <a:r>
              <a:rPr lang="en-US" sz="2400" dirty="0" smtClean="0">
                <a:solidFill>
                  <a:srgbClr val="000000"/>
                </a:solidFill>
              </a:rPr>
              <a:t>rom your core, authentic</a:t>
            </a:r>
            <a:r>
              <a:rPr lang="en-US" sz="2400" dirty="0">
                <a:solidFill>
                  <a:srgbClr val="000000"/>
                </a:solidFill>
              </a:rPr>
              <a:t>, </a:t>
            </a:r>
          </a:p>
          <a:p>
            <a:pPr algn="ctr" defTabSz="457200" eaLnBrk="1" fontAlgn="auto" hangingPunct="1">
              <a:spcBef>
                <a:spcPts val="0"/>
              </a:spcBef>
              <a:spcAft>
                <a:spcPts val="0"/>
              </a:spcAft>
            </a:pPr>
            <a:r>
              <a:rPr lang="en-US" sz="2400" dirty="0">
                <a:solidFill>
                  <a:srgbClr val="000000"/>
                </a:solidFill>
              </a:rPr>
              <a:t>vulnerable, unique to you, and tailored for your client</a:t>
            </a:r>
            <a:r>
              <a:rPr lang="en-US" sz="2400" dirty="0" smtClean="0">
                <a:solidFill>
                  <a:srgbClr val="000000"/>
                </a:solidFill>
              </a:rPr>
              <a:t>.</a:t>
            </a:r>
            <a:endParaRPr lang="en-US" sz="2400" dirty="0">
              <a:solidFill>
                <a:srgbClr val="000000"/>
              </a:solidFill>
            </a:endParaRPr>
          </a:p>
        </p:txBody>
      </p:sp>
      <p:sp>
        <p:nvSpPr>
          <p:cNvPr id="43" name="TextBox 42"/>
          <p:cNvSpPr txBox="1"/>
          <p:nvPr/>
        </p:nvSpPr>
        <p:spPr>
          <a:xfrm>
            <a:off x="1904596" y="1593515"/>
            <a:ext cx="2966968" cy="584776"/>
          </a:xfrm>
          <a:prstGeom prst="rect">
            <a:avLst/>
          </a:prstGeom>
          <a:noFill/>
        </p:spPr>
        <p:txBody>
          <a:bodyPr wrap="square" rtlCol="0">
            <a:spAutoFit/>
          </a:bodyPr>
          <a:lstStyle/>
          <a:p>
            <a:pPr defTabSz="457200" eaLnBrk="1" fontAlgn="auto" hangingPunct="1">
              <a:spcBef>
                <a:spcPts val="0"/>
              </a:spcBef>
              <a:spcAft>
                <a:spcPts val="0"/>
              </a:spcAft>
            </a:pPr>
            <a:r>
              <a:rPr lang="en-US" sz="3200" b="1" dirty="0" smtClean="0">
                <a:solidFill>
                  <a:prstClr val="black"/>
                </a:solidFill>
                <a:latin typeface="Tw Cen MT"/>
              </a:rPr>
              <a:t>ALL OF US</a:t>
            </a:r>
            <a:endParaRPr lang="en-US" sz="3200" b="1" dirty="0">
              <a:solidFill>
                <a:prstClr val="black"/>
              </a:solidFill>
              <a:latin typeface="Tw Cen MT"/>
            </a:endParaRPr>
          </a:p>
        </p:txBody>
      </p:sp>
      <p:sp>
        <p:nvSpPr>
          <p:cNvPr id="44" name="TextBox 43"/>
          <p:cNvSpPr txBox="1"/>
          <p:nvPr/>
        </p:nvSpPr>
        <p:spPr>
          <a:xfrm>
            <a:off x="8837613" y="228600"/>
            <a:ext cx="2914931" cy="369332"/>
          </a:xfrm>
          <a:prstGeom prst="rect">
            <a:avLst/>
          </a:prstGeom>
          <a:noFill/>
        </p:spPr>
        <p:txBody>
          <a:bodyPr wrap="square" rtlCol="0">
            <a:spAutoFit/>
          </a:bodyPr>
          <a:lstStyle/>
          <a:p>
            <a:pPr algn="r" defTabSz="457200" eaLnBrk="1" fontAlgn="auto" hangingPunct="1">
              <a:spcBef>
                <a:spcPts val="0"/>
              </a:spcBef>
              <a:spcAft>
                <a:spcPts val="0"/>
              </a:spcAft>
            </a:pPr>
            <a:r>
              <a:rPr lang="en-US" dirty="0" smtClean="0">
                <a:solidFill>
                  <a:prstClr val="black"/>
                </a:solidFill>
                <a:latin typeface="Tw Cen MT"/>
              </a:rPr>
              <a:t>Mary Loudon, 2015</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8900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7" grpId="0" animBg="1"/>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40065" r="-40065"/>
          <a:stretch>
            <a:fillRect/>
          </a:stretch>
        </p:blipFill>
        <p:spPr bwMode="auto">
          <a:xfrm>
            <a:off x="-4344988" y="0"/>
            <a:ext cx="20878800" cy="6858000"/>
          </a:xfrm>
          <a:prstGeom prst="rect">
            <a:avLst/>
          </a:prstGeom>
          <a:solidFill>
            <a:schemeClr val="bg1"/>
          </a:solidFill>
          <a:ln>
            <a:noFill/>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511818"/>
      </p:ext>
    </p:extLst>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zones</a:t>
            </a:r>
            <a:endParaRPr lang="en-US" dirty="0"/>
          </a:p>
        </p:txBody>
      </p:sp>
      <p:sp>
        <p:nvSpPr>
          <p:cNvPr id="4" name="Oval 3"/>
          <p:cNvSpPr/>
          <p:nvPr/>
        </p:nvSpPr>
        <p:spPr>
          <a:xfrm>
            <a:off x="2423935" y="3550928"/>
            <a:ext cx="1831399" cy="1385456"/>
          </a:xfrm>
          <a:prstGeom prst="ellipse">
            <a:avLst/>
          </a:prstGeom>
          <a:noFill/>
          <a:ln w="63500">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8000"/>
                </a:solidFill>
              </a:rPr>
              <a:t>Comfort zone</a:t>
            </a:r>
            <a:endParaRPr lang="en-US" dirty="0">
              <a:solidFill>
                <a:srgbClr val="008000"/>
              </a:solidFill>
            </a:endParaRPr>
          </a:p>
        </p:txBody>
      </p:sp>
      <p:sp>
        <p:nvSpPr>
          <p:cNvPr id="6" name="Oval 5"/>
          <p:cNvSpPr/>
          <p:nvPr/>
        </p:nvSpPr>
        <p:spPr>
          <a:xfrm>
            <a:off x="4600926" y="1417641"/>
            <a:ext cx="5124848" cy="3371273"/>
          </a:xfrm>
          <a:prstGeom prst="ellipse">
            <a:avLst/>
          </a:prstGeom>
          <a:noFill/>
          <a:ln w="63500">
            <a:solidFill>
              <a:srgbClr val="E700E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E700E7"/>
                </a:solidFill>
              </a:rPr>
              <a:t>Where the magic happens</a:t>
            </a:r>
            <a:endParaRPr lang="en-US" dirty="0">
              <a:solidFill>
                <a:srgbClr val="E700E7"/>
              </a:solidFill>
            </a:endParaRPr>
          </a:p>
        </p:txBody>
      </p:sp>
      <p:sp>
        <p:nvSpPr>
          <p:cNvPr id="7" name="Oval 6"/>
          <p:cNvSpPr/>
          <p:nvPr/>
        </p:nvSpPr>
        <p:spPr>
          <a:xfrm>
            <a:off x="1555410" y="2680784"/>
            <a:ext cx="3816703" cy="2789527"/>
          </a:xfrm>
          <a:prstGeom prst="ellipse">
            <a:avLst/>
          </a:prstGeom>
          <a:noFill/>
          <a:ln w="63500" cmpd="sng">
            <a:solidFill>
              <a:schemeClr val="tx2">
                <a:lumMod val="60000"/>
                <a:lumOff val="4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dirty="0" smtClean="0">
                <a:solidFill>
                  <a:srgbClr val="0000FF"/>
                </a:solidFill>
              </a:rPr>
              <a:t>Self-care zone</a:t>
            </a:r>
            <a:endParaRPr lang="en-US" sz="1600" dirty="0">
              <a:solidFill>
                <a:srgbClr val="0000FF"/>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1696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Adapted Intimacy Generating Questions</a:t>
            </a:r>
            <a:endParaRPr lang="en-US" dirty="0"/>
          </a:p>
        </p:txBody>
      </p:sp>
      <p:sp>
        <p:nvSpPr>
          <p:cNvPr id="3" name="Content Placeholder 2"/>
          <p:cNvSpPr>
            <a:spLocks noGrp="1"/>
          </p:cNvSpPr>
          <p:nvPr>
            <p:ph idx="1"/>
          </p:nvPr>
        </p:nvSpPr>
        <p:spPr/>
        <p:txBody>
          <a:bodyPr>
            <a:normAutofit fontScale="85000" lnSpcReduction="20000"/>
          </a:bodyPr>
          <a:lstStyle/>
          <a:p>
            <a:pPr marL="457200" lvl="0" indent="-457200">
              <a:buFont typeface="+mj-lt"/>
              <a:buAutoNum type="arabicPeriod"/>
            </a:pPr>
            <a:r>
              <a:rPr lang="en-US" dirty="0"/>
              <a:t>If you could change anything about the way you were raised in terms of messages about </a:t>
            </a:r>
            <a:r>
              <a:rPr lang="en-US" dirty="0" smtClean="0"/>
              <a:t>sexuality or gender, </a:t>
            </a:r>
            <a:r>
              <a:rPr lang="en-US" dirty="0"/>
              <a:t>what would it be?</a:t>
            </a:r>
          </a:p>
          <a:p>
            <a:pPr marL="457200" lvl="0" indent="-457200">
              <a:buFont typeface="+mj-lt"/>
              <a:buAutoNum type="arabicPeriod"/>
            </a:pPr>
            <a:r>
              <a:rPr lang="en-US" dirty="0"/>
              <a:t>Share an embarrassing or shameful moment relating to </a:t>
            </a:r>
            <a:r>
              <a:rPr lang="en-US" dirty="0" smtClean="0"/>
              <a:t>gender or sexual </a:t>
            </a:r>
            <a:r>
              <a:rPr lang="en-US" dirty="0"/>
              <a:t>expression in your life.</a:t>
            </a:r>
          </a:p>
          <a:p>
            <a:pPr marL="457200" lvl="0" indent="-457200">
              <a:buFont typeface="+mj-lt"/>
              <a:buAutoNum type="arabicPeriod"/>
            </a:pPr>
            <a:r>
              <a:rPr lang="en-US" dirty="0"/>
              <a:t>What is a painful memory for you in terms of </a:t>
            </a:r>
            <a:r>
              <a:rPr lang="en-US" dirty="0" smtClean="0"/>
              <a:t>sexuality or gender? </a:t>
            </a:r>
            <a:r>
              <a:rPr lang="en-US" dirty="0"/>
              <a:t>Have you come to terms with what happened? If yes, how? If no, is there anything you would like to do to resolve what happened so that it eases your pain around this?</a:t>
            </a:r>
          </a:p>
          <a:p>
            <a:pPr marL="457200" lvl="0" indent="-457200">
              <a:buFont typeface="+mj-lt"/>
              <a:buAutoNum type="arabicPeriod"/>
            </a:pPr>
            <a:r>
              <a:rPr lang="en-US" dirty="0"/>
              <a:t>Tell me about a fear in relation to </a:t>
            </a:r>
            <a:r>
              <a:rPr lang="en-US" dirty="0" smtClean="0"/>
              <a:t>sexuality or gender </a:t>
            </a:r>
            <a:r>
              <a:rPr lang="en-US" dirty="0"/>
              <a:t>that holds you back and stops you from being the person you would like to be. What would it look like if you were no longer hooked by that fear and could do what is important to you even when the fear is there?</a:t>
            </a:r>
          </a:p>
          <a:p>
            <a:pPr marL="457200" lvl="0" indent="-457200">
              <a:buFont typeface="+mj-lt"/>
              <a:buAutoNum type="arabicPeriod"/>
            </a:pPr>
            <a:r>
              <a:rPr lang="en-US" dirty="0"/>
              <a:t>What rules did you learn throughout childhood, adolescence and adulthood about </a:t>
            </a:r>
            <a:r>
              <a:rPr lang="en-US" dirty="0" smtClean="0"/>
              <a:t>sexuality and gender?</a:t>
            </a:r>
            <a:endParaRPr lang="en-US" dirty="0"/>
          </a:p>
          <a:p>
            <a:pPr marL="0" indent="0">
              <a:buNone/>
            </a:pP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28759386"/>
      </p:ext>
    </p:extLst>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903409" y="398929"/>
            <a:ext cx="10338991" cy="1054250"/>
          </a:xfrm>
        </p:spPr>
        <p:txBody>
          <a:bodyPr/>
          <a:lstStyle/>
          <a:p>
            <a:r>
              <a:rPr lang="en-US" sz="4400" dirty="0" smtClean="0"/>
              <a:t>Real-Play</a:t>
            </a:r>
            <a:endParaRPr lang="en-US" sz="4400" dirty="0"/>
          </a:p>
        </p:txBody>
      </p:sp>
      <p:pic>
        <p:nvPicPr>
          <p:cNvPr id="4" name="Content Placeholder 3" descr="581562_466750103347706_2037457060_n.jpg"/>
          <p:cNvPicPr>
            <a:picLocks noGrp="1" noChangeAspect="1"/>
          </p:cNvPicPr>
          <p:nvPr>
            <p:ph idx="1"/>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13459" b="13459"/>
          <a:stretch>
            <a:fillRect/>
          </a:stretch>
        </p:blipFill>
        <p:spPr>
          <a:xfrm>
            <a:off x="917749" y="2593493"/>
            <a:ext cx="10324651" cy="3877815"/>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974356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40065" r="-40065"/>
          <a:stretch>
            <a:fillRect/>
          </a:stretch>
        </p:blipFill>
        <p:spPr bwMode="auto">
          <a:xfrm>
            <a:off x="-4344988" y="76200"/>
            <a:ext cx="20878800" cy="6858000"/>
          </a:xfrm>
          <a:prstGeom prst="rect">
            <a:avLst/>
          </a:prstGeom>
          <a:solidFill>
            <a:schemeClr val="bg1"/>
          </a:solidFill>
          <a:ln>
            <a:noFill/>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87433604"/>
      </p:ext>
    </p:extLst>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 Adapted Intimacy Generating Questions (</a:t>
            </a:r>
            <a:r>
              <a:rPr lang="en-US" dirty="0" err="1" smtClean="0"/>
              <a:t>Aron</a:t>
            </a:r>
            <a:r>
              <a:rPr lang="en-US" dirty="0" smtClean="0"/>
              <a:t> et al., 1997)</a:t>
            </a:r>
            <a:endParaRPr lang="en-US" dirty="0"/>
          </a:p>
        </p:txBody>
      </p:sp>
      <p:sp>
        <p:nvSpPr>
          <p:cNvPr id="3" name="Content Placeholder 2"/>
          <p:cNvSpPr>
            <a:spLocks noGrp="1"/>
          </p:cNvSpPr>
          <p:nvPr>
            <p:ph idx="1"/>
          </p:nvPr>
        </p:nvSpPr>
        <p:spPr/>
        <p:txBody>
          <a:bodyPr>
            <a:normAutofit fontScale="85000" lnSpcReduction="20000"/>
          </a:bodyPr>
          <a:lstStyle/>
          <a:p>
            <a:pPr marL="457200" lvl="0" indent="-457200">
              <a:buFont typeface="+mj-lt"/>
              <a:buAutoNum type="arabicPeriod"/>
            </a:pPr>
            <a:r>
              <a:rPr lang="en-US" dirty="0"/>
              <a:t>If you could change anything about the way you were raised in terms of messages about sexuality, what would it be?</a:t>
            </a:r>
          </a:p>
          <a:p>
            <a:pPr marL="457200" lvl="0" indent="-457200">
              <a:buFont typeface="+mj-lt"/>
              <a:buAutoNum type="arabicPeriod"/>
            </a:pPr>
            <a:r>
              <a:rPr lang="en-US" dirty="0"/>
              <a:t>Share an embarrassing or shameful moment relating to gender/sexual expression in your life.</a:t>
            </a:r>
          </a:p>
          <a:p>
            <a:pPr marL="457200" lvl="0" indent="-457200">
              <a:buFont typeface="+mj-lt"/>
              <a:buAutoNum type="arabicPeriod"/>
            </a:pPr>
            <a:r>
              <a:rPr lang="en-US" dirty="0"/>
              <a:t>What is a painful memory for you in terms of sexuality? Have you come to terms with what happened? If yes, how? If no, is there anything you would like to do to resolve what happened so that it eases your pain around this?</a:t>
            </a:r>
          </a:p>
          <a:p>
            <a:pPr marL="457200" lvl="0" indent="-457200">
              <a:buFont typeface="+mj-lt"/>
              <a:buAutoNum type="arabicPeriod"/>
            </a:pPr>
            <a:r>
              <a:rPr lang="en-US" dirty="0"/>
              <a:t>Tell me about a fear in relation to sexuality that holds you back and stops you from being the person you would like to be. What would it look like if you were no longer hooked by that fear and could do what is important to you even when the fear is there?</a:t>
            </a:r>
          </a:p>
          <a:p>
            <a:pPr marL="457200" lvl="0" indent="-457200">
              <a:buFont typeface="+mj-lt"/>
              <a:buAutoNum type="arabicPeriod"/>
            </a:pPr>
            <a:r>
              <a:rPr lang="en-US" dirty="0"/>
              <a:t>What rules did you learn throughout childhood, adolescence and adulthood about sexuality?</a:t>
            </a:r>
          </a:p>
          <a:p>
            <a:pPr marL="0" indent="0">
              <a:buNone/>
            </a:pP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02226614"/>
      </p:ext>
    </p:extLst>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need now?</a:t>
            </a:r>
            <a:endParaRPr lang="en-US" dirty="0"/>
          </a:p>
        </p:txBody>
      </p:sp>
      <p:sp>
        <p:nvSpPr>
          <p:cNvPr id="3" name="Content Placeholder 2"/>
          <p:cNvSpPr>
            <a:spLocks noGrp="1"/>
          </p:cNvSpPr>
          <p:nvPr>
            <p:ph idx="1"/>
          </p:nvPr>
        </p:nvSpPr>
        <p:spPr/>
        <p:txBody>
          <a:bodyPr/>
          <a:lstStyle/>
          <a:p>
            <a:r>
              <a:rPr lang="en-US" dirty="0" smtClean="0"/>
              <a:t>Sexuality Spectrum</a:t>
            </a:r>
          </a:p>
          <a:p>
            <a:r>
              <a:rPr lang="en-US" dirty="0" smtClean="0"/>
              <a:t>No Mud, No Lotus</a:t>
            </a:r>
          </a:p>
          <a:p>
            <a:r>
              <a:rPr lang="en-US" dirty="0" smtClean="0"/>
              <a:t>Common Humanity</a:t>
            </a:r>
          </a:p>
          <a:p>
            <a:r>
              <a:rPr lang="en-US" dirty="0" smtClean="0"/>
              <a:t>Inside V’s Outside Control</a:t>
            </a:r>
          </a:p>
          <a:p>
            <a:r>
              <a:rPr lang="en-US" dirty="0" smtClean="0"/>
              <a:t>Anything else?</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18674532"/>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Aspiration for </a:t>
            </a:r>
            <a:r>
              <a:rPr lang="fr-FR" dirty="0" err="1" smtClean="0"/>
              <a:t>this</a:t>
            </a:r>
            <a:r>
              <a:rPr lang="fr-FR" dirty="0" smtClean="0"/>
              <a:t> Training</a:t>
            </a:r>
            <a:endParaRPr lang="fr-FR" dirty="0"/>
          </a:p>
        </p:txBody>
      </p:sp>
      <p:sp>
        <p:nvSpPr>
          <p:cNvPr id="4" name="Content Placeholder 3"/>
          <p:cNvSpPr>
            <a:spLocks noGrp="1"/>
          </p:cNvSpPr>
          <p:nvPr>
            <p:ph idx="1"/>
          </p:nvPr>
        </p:nvSpPr>
        <p:spPr>
          <a:xfrm>
            <a:off x="1039015" y="1828800"/>
            <a:ext cx="10108683" cy="4495800"/>
          </a:xfrm>
        </p:spPr>
        <p:txBody>
          <a:bodyPr>
            <a:normAutofit fontScale="77500" lnSpcReduction="20000"/>
          </a:bodyPr>
          <a:lstStyle/>
          <a:p>
            <a:r>
              <a:rPr lang="fr-FR" dirty="0" err="1" smtClean="0"/>
              <a:t>Deepening</a:t>
            </a:r>
            <a:r>
              <a:rPr lang="fr-FR" dirty="0" smtClean="0"/>
              <a:t> an </a:t>
            </a:r>
            <a:r>
              <a:rPr lang="fr-FR" dirty="0" err="1" smtClean="0"/>
              <a:t>understanding</a:t>
            </a:r>
            <a:r>
              <a:rPr lang="fr-FR" dirty="0" smtClean="0"/>
              <a:t> of </a:t>
            </a:r>
            <a:r>
              <a:rPr lang="fr-FR" dirty="0" err="1" smtClean="0"/>
              <a:t>our</a:t>
            </a:r>
            <a:r>
              <a:rPr lang="fr-FR" dirty="0" smtClean="0"/>
              <a:t> </a:t>
            </a:r>
            <a:r>
              <a:rPr lang="fr-FR" dirty="0" err="1" smtClean="0"/>
              <a:t>own</a:t>
            </a:r>
            <a:r>
              <a:rPr lang="fr-FR" dirty="0" smtClean="0"/>
              <a:t> histories of </a:t>
            </a:r>
            <a:r>
              <a:rPr lang="fr-FR" dirty="0" err="1" smtClean="0"/>
              <a:t>gender</a:t>
            </a:r>
            <a:r>
              <a:rPr lang="fr-FR" dirty="0" smtClean="0"/>
              <a:t> and </a:t>
            </a:r>
            <a:r>
              <a:rPr lang="fr-FR" dirty="0" err="1" smtClean="0"/>
              <a:t>sexuality</a:t>
            </a:r>
            <a:endParaRPr lang="fr-FR" dirty="0" smtClean="0"/>
          </a:p>
          <a:p>
            <a:r>
              <a:rPr lang="fr-FR" dirty="0" err="1" smtClean="0"/>
              <a:t>Relating</a:t>
            </a:r>
            <a:r>
              <a:rPr lang="fr-FR" dirty="0" smtClean="0"/>
              <a:t> </a:t>
            </a:r>
            <a:r>
              <a:rPr lang="fr-FR" dirty="0" err="1" smtClean="0"/>
              <a:t>our</a:t>
            </a:r>
            <a:r>
              <a:rPr lang="fr-FR" dirty="0" smtClean="0"/>
              <a:t> </a:t>
            </a:r>
            <a:r>
              <a:rPr lang="fr-FR" dirty="0" err="1" smtClean="0"/>
              <a:t>own</a:t>
            </a:r>
            <a:r>
              <a:rPr lang="fr-FR" dirty="0" smtClean="0"/>
              <a:t> </a:t>
            </a:r>
            <a:r>
              <a:rPr lang="fr-FR" dirty="0" err="1" smtClean="0"/>
              <a:t>heartfelt</a:t>
            </a:r>
            <a:r>
              <a:rPr lang="fr-FR" dirty="0" smtClean="0"/>
              <a:t> </a:t>
            </a:r>
            <a:r>
              <a:rPr lang="fr-FR" dirty="0" err="1" smtClean="0"/>
              <a:t>experience</a:t>
            </a:r>
            <a:r>
              <a:rPr lang="fr-FR" dirty="0" smtClean="0"/>
              <a:t> to the transformative </a:t>
            </a:r>
            <a:r>
              <a:rPr lang="fr-FR" dirty="0" err="1" smtClean="0"/>
              <a:t>work</a:t>
            </a:r>
            <a:r>
              <a:rPr lang="fr-FR" dirty="0" smtClean="0"/>
              <a:t> </a:t>
            </a:r>
            <a:r>
              <a:rPr lang="fr-FR" dirty="0" err="1" smtClean="0"/>
              <a:t>we</a:t>
            </a:r>
            <a:r>
              <a:rPr lang="fr-FR" dirty="0" smtClean="0"/>
              <a:t> do</a:t>
            </a:r>
          </a:p>
          <a:p>
            <a:r>
              <a:rPr lang="fr-FR" dirty="0" smtClean="0"/>
              <a:t>For the </a:t>
            </a:r>
            <a:r>
              <a:rPr lang="fr-FR" dirty="0" err="1" smtClean="0"/>
              <a:t>sake</a:t>
            </a:r>
            <a:r>
              <a:rPr lang="fr-FR" dirty="0" smtClean="0"/>
              <a:t> of </a:t>
            </a:r>
            <a:r>
              <a:rPr lang="fr-FR" dirty="0" err="1" smtClean="0"/>
              <a:t>deepening</a:t>
            </a:r>
            <a:r>
              <a:rPr lang="fr-FR" dirty="0" smtClean="0"/>
              <a:t> </a:t>
            </a:r>
            <a:r>
              <a:rPr lang="fr-FR" dirty="0" err="1" smtClean="0"/>
              <a:t>our</a:t>
            </a:r>
            <a:r>
              <a:rPr lang="fr-FR" dirty="0" smtClean="0"/>
              <a:t> </a:t>
            </a:r>
            <a:r>
              <a:rPr lang="fr-FR" dirty="0" err="1" smtClean="0"/>
              <a:t>ability</a:t>
            </a:r>
            <a:r>
              <a:rPr lang="fr-FR" dirty="0" smtClean="0"/>
              <a:t> to </a:t>
            </a:r>
            <a:r>
              <a:rPr lang="fr-FR" dirty="0" err="1" smtClean="0"/>
              <a:t>share</a:t>
            </a:r>
            <a:r>
              <a:rPr lang="fr-FR" dirty="0" smtClean="0"/>
              <a:t>, </a:t>
            </a:r>
            <a:r>
              <a:rPr lang="fr-FR" dirty="0" err="1" smtClean="0"/>
              <a:t>we</a:t>
            </a:r>
            <a:r>
              <a:rPr lang="fr-FR" dirty="0" smtClean="0"/>
              <a:t> invite </a:t>
            </a:r>
            <a:r>
              <a:rPr lang="fr-FR" dirty="0" err="1" smtClean="0"/>
              <a:t>everyone</a:t>
            </a:r>
            <a:r>
              <a:rPr lang="fr-FR" dirty="0" smtClean="0"/>
              <a:t> to </a:t>
            </a:r>
            <a:r>
              <a:rPr lang="fr-FR" dirty="0" err="1" smtClean="0"/>
              <a:t>treat</a:t>
            </a:r>
            <a:r>
              <a:rPr lang="fr-FR" dirty="0" smtClean="0"/>
              <a:t> </a:t>
            </a:r>
            <a:r>
              <a:rPr lang="fr-FR" dirty="0" err="1" smtClean="0"/>
              <a:t>what</a:t>
            </a:r>
            <a:r>
              <a:rPr lang="fr-FR" dirty="0" smtClean="0"/>
              <a:t> </a:t>
            </a:r>
            <a:r>
              <a:rPr lang="fr-FR" dirty="0" err="1" smtClean="0"/>
              <a:t>is</a:t>
            </a:r>
            <a:r>
              <a:rPr lang="fr-FR" dirty="0" smtClean="0"/>
              <a:t> </a:t>
            </a:r>
            <a:r>
              <a:rPr lang="fr-FR" dirty="0" err="1" smtClean="0"/>
              <a:t>shared</a:t>
            </a:r>
            <a:r>
              <a:rPr lang="fr-FR" dirty="0" smtClean="0"/>
              <a:t> </a:t>
            </a:r>
            <a:r>
              <a:rPr lang="fr-FR" dirty="0" err="1" smtClean="0"/>
              <a:t>with</a:t>
            </a:r>
            <a:r>
              <a:rPr lang="fr-FR" dirty="0" smtClean="0"/>
              <a:t> </a:t>
            </a:r>
            <a:r>
              <a:rPr lang="fr-FR" dirty="0" err="1" smtClean="0"/>
              <a:t>confidentiality</a:t>
            </a:r>
            <a:r>
              <a:rPr lang="fr-FR" dirty="0" smtClean="0"/>
              <a:t>, </a:t>
            </a:r>
            <a:r>
              <a:rPr lang="fr-FR" dirty="0" err="1" smtClean="0"/>
              <a:t>including</a:t>
            </a:r>
            <a:r>
              <a:rPr lang="fr-FR" dirty="0" smtClean="0"/>
              <a:t> </a:t>
            </a:r>
            <a:r>
              <a:rPr lang="fr-FR" dirty="0" err="1" smtClean="0"/>
              <a:t>anything</a:t>
            </a:r>
            <a:r>
              <a:rPr lang="fr-FR" dirty="0" smtClean="0"/>
              <a:t> </a:t>
            </a:r>
            <a:r>
              <a:rPr lang="fr-FR" dirty="0" err="1" smtClean="0"/>
              <a:t>that</a:t>
            </a:r>
            <a:r>
              <a:rPr lang="fr-FR" dirty="0" smtClean="0"/>
              <a:t> the </a:t>
            </a:r>
            <a:r>
              <a:rPr lang="fr-FR" dirty="0" err="1" smtClean="0"/>
              <a:t>facilitators</a:t>
            </a:r>
            <a:r>
              <a:rPr lang="fr-FR" dirty="0" smtClean="0"/>
              <a:t> </a:t>
            </a:r>
            <a:r>
              <a:rPr lang="fr-FR" dirty="0" err="1" smtClean="0"/>
              <a:t>might</a:t>
            </a:r>
            <a:r>
              <a:rPr lang="fr-FR" dirty="0" smtClean="0"/>
              <a:t> </a:t>
            </a:r>
            <a:r>
              <a:rPr lang="fr-FR" dirty="0" err="1" smtClean="0"/>
              <a:t>share</a:t>
            </a:r>
            <a:r>
              <a:rPr lang="fr-FR" dirty="0" smtClean="0"/>
              <a:t> in the service of </a:t>
            </a:r>
            <a:r>
              <a:rPr lang="fr-FR" dirty="0" err="1" smtClean="0"/>
              <a:t>modelling</a:t>
            </a:r>
            <a:endParaRPr lang="fr-FR" dirty="0" smtClean="0"/>
          </a:p>
          <a:p>
            <a:r>
              <a:rPr lang="en-US" dirty="0"/>
              <a:t>Show you what </a:t>
            </a:r>
            <a:r>
              <a:rPr lang="en-US" dirty="0" smtClean="0"/>
              <a:t>ACT &amp; FAP look like when working with gender and sexuality </a:t>
            </a:r>
            <a:r>
              <a:rPr lang="en-US" dirty="0"/>
              <a:t>in 1:1 Real </a:t>
            </a:r>
            <a:r>
              <a:rPr lang="en-US" dirty="0" smtClean="0"/>
              <a:t>Plays &amp; Role Plays</a:t>
            </a:r>
            <a:endParaRPr lang="en-US" dirty="0"/>
          </a:p>
          <a:p>
            <a:r>
              <a:rPr lang="en-US" dirty="0" smtClean="0"/>
              <a:t>Give a </a:t>
            </a:r>
            <a:r>
              <a:rPr lang="en-US" dirty="0"/>
              <a:t>number of options so that you decide what we cover to best meet your needs, and those of your clients</a:t>
            </a:r>
          </a:p>
          <a:p>
            <a:r>
              <a:rPr lang="en-US" dirty="0"/>
              <a:t>Give you tools and an </a:t>
            </a:r>
            <a:r>
              <a:rPr lang="en-US" dirty="0" smtClean="0"/>
              <a:t>ACT/FAP </a:t>
            </a:r>
            <a:r>
              <a:rPr lang="en-US" dirty="0"/>
              <a:t>way of being to integrate into your client work </a:t>
            </a:r>
            <a:r>
              <a:rPr lang="en-US" dirty="0" smtClean="0"/>
              <a:t>in this area if </a:t>
            </a:r>
            <a:r>
              <a:rPr lang="en-US" dirty="0"/>
              <a:t>you choose</a:t>
            </a:r>
          </a:p>
          <a:p>
            <a:r>
              <a:rPr lang="en-US" dirty="0"/>
              <a:t>This workshop will model the </a:t>
            </a:r>
            <a:r>
              <a:rPr lang="en-US" dirty="0" smtClean="0"/>
              <a:t>ACT/FAP therapeutic relationship</a:t>
            </a:r>
            <a:r>
              <a:rPr lang="en-US" dirty="0"/>
              <a:t>- our interactions will shape one another so that we can move towards what matters most here and now- Feedback will be taken and integrated after each segment</a:t>
            </a:r>
          </a:p>
          <a:p>
            <a:endParaRPr lang="fr-FR" dirty="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 Block 1</a:t>
            </a:r>
            <a:endParaRPr lang="en-US" dirty="0"/>
          </a:p>
        </p:txBody>
      </p:sp>
      <p:sp>
        <p:nvSpPr>
          <p:cNvPr id="3" name="Text Placeholder 2"/>
          <p:cNvSpPr>
            <a:spLocks noGrp="1"/>
          </p:cNvSpPr>
          <p:nvPr>
            <p:ph type="body" idx="1"/>
          </p:nvPr>
        </p:nvSpPr>
        <p:spPr/>
        <p:txBody>
          <a:bodyPr/>
          <a:lstStyle/>
          <a:p>
            <a:r>
              <a:rPr lang="en-US" dirty="0" err="1" smtClean="0"/>
              <a:t>Aisling</a:t>
            </a:r>
            <a:endParaRPr lang="en-US" dirty="0" smtClean="0"/>
          </a:p>
          <a:p>
            <a:r>
              <a:rPr lang="en-US" dirty="0" smtClean="0"/>
              <a:t>Role Plays and Experiential</a:t>
            </a:r>
          </a:p>
          <a:p>
            <a:r>
              <a:rPr lang="en-US" dirty="0" smtClean="0"/>
              <a:t>Link Practice to Theory &amp; Theory to Practice</a:t>
            </a:r>
            <a:endParaRPr lang="en-US" dirty="0"/>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connect to a GSM Client that You’ve Struggled With</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71935107"/>
      </p:ext>
    </p:extLst>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146" name="Object 2"/>
          <p:cNvGraphicFramePr>
            <a:graphicFrameLocks noGrp="1" noChangeAspect="1"/>
          </p:cNvGraphicFramePr>
          <p:nvPr>
            <p:ph/>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0218070"/>
              </p:ext>
            </p:extLst>
          </p:nvPr>
        </p:nvGraphicFramePr>
        <p:xfrm>
          <a:off x="1487488" y="3924300"/>
          <a:ext cx="9196387" cy="0"/>
        </p:xfrm>
        <a:graphic>
          <a:graphicData uri="http://schemas.openxmlformats.org/presentationml/2006/ole">
            <p:oleObj spid="_x0000_s1031" name="CorelDRAW" r:id="rId4" imgW="0" imgH="0" progId="">
              <p:embed/>
            </p:oleObj>
          </a:graphicData>
        </a:graphic>
      </p:graphicFrame>
      <p:sp>
        <p:nvSpPr>
          <p:cNvPr id="6148" name="TextBox 6"/>
          <p:cNvSpPr txBox="1">
            <a:spLocks noChangeArrowheads="1"/>
          </p:cNvSpPr>
          <p:nvPr/>
        </p:nvSpPr>
        <p:spPr bwMode="auto">
          <a:xfrm>
            <a:off x="8686655" y="5949950"/>
            <a:ext cx="3167824" cy="368300"/>
          </a:xfrm>
          <a:prstGeom prst="rect">
            <a:avLst/>
          </a:prstGeom>
          <a:noFill/>
          <a:ln w="9525">
            <a:noFill/>
            <a:miter lim="800000"/>
            <a:headEnd/>
            <a:tailEnd/>
          </a:ln>
        </p:spPr>
        <p:txBody>
          <a:bodyPr>
            <a:spAutoFit/>
          </a:bodyPr>
          <a:lstStyle/>
          <a:p>
            <a:r>
              <a:rPr lang="en-IE" dirty="0"/>
              <a:t>(ACBS,</a:t>
            </a:r>
            <a:r>
              <a:rPr lang="en-IE" dirty="0" smtClean="0"/>
              <a:t> 2015)</a:t>
            </a:r>
            <a:endParaRPr lang="en-IE" dirty="0"/>
          </a:p>
        </p:txBody>
      </p:sp>
      <p:sp>
        <p:nvSpPr>
          <p:cNvPr id="7" name="TextBox 10"/>
          <p:cNvSpPr txBox="1">
            <a:spLocks noChangeArrowheads="1"/>
          </p:cNvSpPr>
          <p:nvPr/>
        </p:nvSpPr>
        <p:spPr bwMode="auto">
          <a:xfrm>
            <a:off x="4366670" y="980730"/>
            <a:ext cx="3935975" cy="646331"/>
          </a:xfrm>
          <a:prstGeom prst="rect">
            <a:avLst/>
          </a:prstGeom>
          <a:solidFill>
            <a:schemeClr val="tx2"/>
          </a:solidFill>
          <a:ln w="9525">
            <a:solidFill>
              <a:schemeClr val="tx2"/>
            </a:solidFill>
            <a:miter lim="800000"/>
            <a:headEnd/>
            <a:tailEnd/>
          </a:ln>
        </p:spPr>
        <p:txBody>
          <a:bodyPr wrap="square">
            <a:spAutoFit/>
          </a:bodyPr>
          <a:lstStyle/>
          <a:p>
            <a:pPr algn="ctr"/>
            <a:r>
              <a:rPr lang="en-IE" b="1" dirty="0" smtClean="0">
                <a:solidFill>
                  <a:schemeClr val="bg1"/>
                </a:solidFill>
              </a:rPr>
              <a:t>Connection</a:t>
            </a:r>
            <a:r>
              <a:rPr lang="en-IE" b="1" dirty="0">
                <a:solidFill>
                  <a:schemeClr val="bg1"/>
                </a:solidFill>
              </a:rPr>
              <a:t> </a:t>
            </a:r>
            <a:r>
              <a:rPr lang="en-IE" b="1" dirty="0" smtClean="0">
                <a:solidFill>
                  <a:schemeClr val="bg1"/>
                </a:solidFill>
              </a:rPr>
              <a:t>to present moment</a:t>
            </a:r>
          </a:p>
          <a:p>
            <a:pPr algn="ctr"/>
            <a:endParaRPr lang="en-IE" b="1" dirty="0" smtClean="0">
              <a:solidFill>
                <a:schemeClr val="bg1"/>
              </a:solidFill>
            </a:endParaRPr>
          </a:p>
        </p:txBody>
      </p:sp>
      <p:sp>
        <p:nvSpPr>
          <p:cNvPr id="8" name="TextBox 10"/>
          <p:cNvSpPr txBox="1">
            <a:spLocks noChangeArrowheads="1"/>
          </p:cNvSpPr>
          <p:nvPr/>
        </p:nvSpPr>
        <p:spPr bwMode="auto">
          <a:xfrm>
            <a:off x="335274" y="2276872"/>
            <a:ext cx="3071541" cy="923330"/>
          </a:xfrm>
          <a:prstGeom prst="rect">
            <a:avLst/>
          </a:prstGeom>
          <a:solidFill>
            <a:schemeClr val="tx2"/>
          </a:solidFill>
          <a:ln w="9525">
            <a:solidFill>
              <a:schemeClr val="tx2"/>
            </a:solidFill>
            <a:miter lim="800000"/>
            <a:headEnd/>
            <a:tailEnd/>
          </a:ln>
        </p:spPr>
        <p:txBody>
          <a:bodyPr wrap="square">
            <a:spAutoFit/>
          </a:bodyPr>
          <a:lstStyle/>
          <a:p>
            <a:pPr algn="ctr"/>
            <a:r>
              <a:rPr lang="en-IE" b="1" dirty="0">
                <a:solidFill>
                  <a:schemeClr val="bg1"/>
                </a:solidFill>
              </a:rPr>
              <a:t>Emotions- W</a:t>
            </a:r>
            <a:r>
              <a:rPr lang="en-IE" b="1" dirty="0" smtClean="0">
                <a:solidFill>
                  <a:schemeClr val="bg1"/>
                </a:solidFill>
              </a:rPr>
              <a:t>illingness </a:t>
            </a:r>
            <a:r>
              <a:rPr lang="en-IE" b="1" dirty="0">
                <a:solidFill>
                  <a:schemeClr val="bg1"/>
                </a:solidFill>
              </a:rPr>
              <a:t>to experience</a:t>
            </a:r>
            <a:r>
              <a:rPr lang="en-IE" b="1" dirty="0" smtClean="0">
                <a:solidFill>
                  <a:schemeClr val="bg1"/>
                </a:solidFill>
              </a:rPr>
              <a:t> any fears &amp; cultivating compassion</a:t>
            </a:r>
            <a:endParaRPr lang="en-IE" b="1" dirty="0">
              <a:solidFill>
                <a:schemeClr val="bg1"/>
              </a:solidFill>
            </a:endParaRPr>
          </a:p>
        </p:txBody>
      </p:sp>
      <p:sp>
        <p:nvSpPr>
          <p:cNvPr id="9" name="TextBox 10"/>
          <p:cNvSpPr txBox="1">
            <a:spLocks noChangeArrowheads="1"/>
          </p:cNvSpPr>
          <p:nvPr/>
        </p:nvSpPr>
        <p:spPr bwMode="auto">
          <a:xfrm>
            <a:off x="4270686" y="6021290"/>
            <a:ext cx="3935975" cy="769441"/>
          </a:xfrm>
          <a:prstGeom prst="rect">
            <a:avLst/>
          </a:prstGeom>
          <a:solidFill>
            <a:schemeClr val="tx2"/>
          </a:solidFill>
          <a:ln w="9525">
            <a:noFill/>
            <a:miter lim="800000"/>
            <a:headEnd/>
            <a:tailEnd/>
          </a:ln>
        </p:spPr>
        <p:txBody>
          <a:bodyPr>
            <a:spAutoFit/>
          </a:bodyPr>
          <a:lstStyle/>
          <a:p>
            <a:pPr algn="ctr"/>
            <a:r>
              <a:rPr lang="en-IE" b="1" dirty="0" smtClean="0">
                <a:solidFill>
                  <a:schemeClr val="bg1"/>
                </a:solidFill>
              </a:rPr>
              <a:t>Flexible Perspective Taking – Part of a Larger Community</a:t>
            </a:r>
          </a:p>
          <a:p>
            <a:pPr algn="ctr"/>
            <a:endParaRPr lang="en-IE" sz="800" b="1" dirty="0" smtClean="0">
              <a:solidFill>
                <a:schemeClr val="bg1"/>
              </a:solidFill>
            </a:endParaRPr>
          </a:p>
        </p:txBody>
      </p:sp>
      <p:sp>
        <p:nvSpPr>
          <p:cNvPr id="10" name="TextBox 10"/>
          <p:cNvSpPr txBox="1">
            <a:spLocks noChangeArrowheads="1"/>
          </p:cNvSpPr>
          <p:nvPr/>
        </p:nvSpPr>
        <p:spPr bwMode="auto">
          <a:xfrm>
            <a:off x="335274" y="4581130"/>
            <a:ext cx="3071541" cy="1046440"/>
          </a:xfrm>
          <a:prstGeom prst="rect">
            <a:avLst/>
          </a:prstGeom>
          <a:solidFill>
            <a:schemeClr val="tx2"/>
          </a:solidFill>
          <a:ln w="9525">
            <a:noFill/>
            <a:miter lim="800000"/>
            <a:headEnd/>
            <a:tailEnd/>
          </a:ln>
        </p:spPr>
        <p:txBody>
          <a:bodyPr wrap="square">
            <a:spAutoFit/>
          </a:bodyPr>
          <a:lstStyle/>
          <a:p>
            <a:pPr algn="ctr"/>
            <a:r>
              <a:rPr lang="en-IE" b="1" dirty="0">
                <a:solidFill>
                  <a:schemeClr val="bg1"/>
                </a:solidFill>
              </a:rPr>
              <a:t>Thoughts- </a:t>
            </a:r>
            <a:r>
              <a:rPr lang="en-IE" b="1" dirty="0" smtClean="0">
                <a:solidFill>
                  <a:schemeClr val="bg1"/>
                </a:solidFill>
              </a:rPr>
              <a:t>Unhooked from Unwanted Thoughts about GSM Identity</a:t>
            </a:r>
          </a:p>
          <a:p>
            <a:pPr algn="ctr"/>
            <a:endParaRPr lang="en-IE" sz="800" dirty="0">
              <a:solidFill>
                <a:schemeClr val="bg1"/>
              </a:solidFill>
            </a:endParaRPr>
          </a:p>
        </p:txBody>
      </p:sp>
      <p:sp>
        <p:nvSpPr>
          <p:cNvPr id="11" name="TextBox 10"/>
          <p:cNvSpPr txBox="1">
            <a:spLocks noChangeArrowheads="1"/>
          </p:cNvSpPr>
          <p:nvPr/>
        </p:nvSpPr>
        <p:spPr bwMode="auto">
          <a:xfrm>
            <a:off x="8877997" y="2348881"/>
            <a:ext cx="3071541" cy="1477328"/>
          </a:xfrm>
          <a:prstGeom prst="rect">
            <a:avLst/>
          </a:prstGeom>
          <a:solidFill>
            <a:schemeClr val="tx2"/>
          </a:solidFill>
          <a:ln w="9525">
            <a:noFill/>
            <a:miter lim="800000"/>
            <a:headEnd/>
            <a:tailEnd/>
          </a:ln>
        </p:spPr>
        <p:txBody>
          <a:bodyPr wrap="square">
            <a:spAutoFit/>
          </a:bodyPr>
          <a:lstStyle/>
          <a:p>
            <a:pPr algn="ctr"/>
            <a:r>
              <a:rPr lang="en-IE" b="1" dirty="0" smtClean="0">
                <a:solidFill>
                  <a:schemeClr val="bg1"/>
                </a:solidFill>
              </a:rPr>
              <a:t>Clear on what is important, including relationships and community</a:t>
            </a:r>
            <a:endParaRPr lang="en-IE" dirty="0" smtClean="0">
              <a:solidFill>
                <a:schemeClr val="bg1"/>
              </a:solidFill>
            </a:endParaRPr>
          </a:p>
          <a:p>
            <a:pPr algn="ctr"/>
            <a:endParaRPr lang="en-IE" b="1" dirty="0" smtClean="0">
              <a:solidFill>
                <a:schemeClr val="bg1"/>
              </a:solidFill>
            </a:endParaRPr>
          </a:p>
        </p:txBody>
      </p:sp>
      <p:sp>
        <p:nvSpPr>
          <p:cNvPr id="12" name="TextBox 11"/>
          <p:cNvSpPr txBox="1">
            <a:spLocks noChangeArrowheads="1"/>
          </p:cNvSpPr>
          <p:nvPr/>
        </p:nvSpPr>
        <p:spPr bwMode="auto">
          <a:xfrm>
            <a:off x="8837613" y="4495800"/>
            <a:ext cx="3071541" cy="1046440"/>
          </a:xfrm>
          <a:prstGeom prst="rect">
            <a:avLst/>
          </a:prstGeom>
          <a:solidFill>
            <a:schemeClr val="tx2"/>
          </a:solidFill>
          <a:ln w="9525">
            <a:noFill/>
            <a:miter lim="800000"/>
            <a:headEnd/>
            <a:tailEnd/>
          </a:ln>
        </p:spPr>
        <p:txBody>
          <a:bodyPr wrap="square">
            <a:spAutoFit/>
          </a:bodyPr>
          <a:lstStyle/>
          <a:p>
            <a:pPr algn="ctr"/>
            <a:r>
              <a:rPr lang="en-IE" b="1" dirty="0">
                <a:solidFill>
                  <a:schemeClr val="bg1"/>
                </a:solidFill>
              </a:rPr>
              <a:t>D</a:t>
            </a:r>
            <a:r>
              <a:rPr lang="en-IE" b="1" dirty="0" smtClean="0">
                <a:solidFill>
                  <a:schemeClr val="bg1"/>
                </a:solidFill>
              </a:rPr>
              <a:t>oing </a:t>
            </a:r>
            <a:r>
              <a:rPr lang="en-IE" b="1" dirty="0">
                <a:solidFill>
                  <a:schemeClr val="bg1"/>
                </a:solidFill>
              </a:rPr>
              <a:t>things that </a:t>
            </a:r>
            <a:r>
              <a:rPr lang="en-IE" b="1" dirty="0" smtClean="0">
                <a:solidFill>
                  <a:schemeClr val="bg1"/>
                </a:solidFill>
              </a:rPr>
              <a:t>matter as a whole, present GSM person</a:t>
            </a:r>
          </a:p>
          <a:p>
            <a:endParaRPr lang="en-IE" sz="800" dirty="0">
              <a:solidFill>
                <a:schemeClr val="bg1"/>
              </a:solidFill>
            </a:endParaRPr>
          </a:p>
        </p:txBody>
      </p:sp>
      <p:sp>
        <p:nvSpPr>
          <p:cNvPr id="13" name="Rectangle 12"/>
          <p:cNvSpPr/>
          <p:nvPr/>
        </p:nvSpPr>
        <p:spPr>
          <a:xfrm>
            <a:off x="1" y="188643"/>
            <a:ext cx="12151723" cy="646331"/>
          </a:xfrm>
          <a:prstGeom prst="rect">
            <a:avLst/>
          </a:prstGeom>
        </p:spPr>
        <p:txBody>
          <a:bodyPr wrap="square">
            <a:spAutoFit/>
          </a:bodyPr>
          <a:lstStyle/>
          <a:p>
            <a:pPr algn="ctr"/>
            <a:r>
              <a:rPr lang="en-US" sz="3600" dirty="0" smtClean="0">
                <a:solidFill>
                  <a:schemeClr val="tx2"/>
                </a:solidFill>
                <a:latin typeface="+mj-lt"/>
              </a:rPr>
              <a:t>Role Play: GSM Client You’ve Struggled with</a:t>
            </a:r>
            <a:endParaRPr lang="en-IE" sz="3600" dirty="0">
              <a:solidFill>
                <a:schemeClr val="tx2"/>
              </a:solidFill>
              <a:latin typeface="+mj-lt"/>
            </a:endParaRPr>
          </a:p>
        </p:txBody>
      </p:sp>
      <p:pic>
        <p:nvPicPr>
          <p:cNvPr id="2" name="Picture 1" descr="flexible20man20-20no20text.jpg"/>
          <p:cNvPicPr>
            <a:picLocks noChangeAspect="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270686" y="3040774"/>
            <a:ext cx="3390381" cy="1540354"/>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33438541"/>
      </p:ext>
    </p:extLst>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 </a:t>
            </a:r>
            <a:r>
              <a:rPr lang="en-US" dirty="0"/>
              <a:t>C</a:t>
            </a:r>
            <a:r>
              <a:rPr lang="en-US" dirty="0" smtClean="0"/>
              <a:t>onnect to a GSM Client that You’ve Struggled With</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93923635"/>
      </p:ext>
    </p:extLst>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need now?</a:t>
            </a:r>
            <a:endParaRPr lang="en-US" dirty="0"/>
          </a:p>
        </p:txBody>
      </p:sp>
      <p:sp>
        <p:nvSpPr>
          <p:cNvPr id="3" name="Content Placeholder 2"/>
          <p:cNvSpPr>
            <a:spLocks noGrp="1"/>
          </p:cNvSpPr>
          <p:nvPr>
            <p:ph idx="1"/>
          </p:nvPr>
        </p:nvSpPr>
        <p:spPr/>
        <p:txBody>
          <a:bodyPr/>
          <a:lstStyle/>
          <a:p>
            <a:r>
              <a:rPr lang="en-US" dirty="0" smtClean="0"/>
              <a:t>Sexuality Spectrum</a:t>
            </a:r>
          </a:p>
          <a:p>
            <a:r>
              <a:rPr lang="en-US" dirty="0" smtClean="0"/>
              <a:t>No Mud, No Lotus</a:t>
            </a:r>
          </a:p>
          <a:p>
            <a:r>
              <a:rPr lang="en-US" dirty="0" smtClean="0"/>
              <a:t>Common Humanity</a:t>
            </a:r>
          </a:p>
          <a:p>
            <a:r>
              <a:rPr lang="en-US" dirty="0" smtClean="0"/>
              <a:t>Inside V’s Outside Control</a:t>
            </a:r>
          </a:p>
          <a:p>
            <a:r>
              <a:rPr lang="en-US" dirty="0" smtClean="0"/>
              <a:t>Anything else?</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66936047"/>
      </p:ext>
    </p:extLst>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 Block 2</a:t>
            </a:r>
            <a:endParaRPr lang="en-US" dirty="0"/>
          </a:p>
        </p:txBody>
      </p:sp>
      <p:sp>
        <p:nvSpPr>
          <p:cNvPr id="3" name="Text Placeholder 2"/>
          <p:cNvSpPr>
            <a:spLocks noGrp="1"/>
          </p:cNvSpPr>
          <p:nvPr>
            <p:ph type="body" idx="1"/>
          </p:nvPr>
        </p:nvSpPr>
        <p:spPr/>
        <p:txBody>
          <a:bodyPr/>
          <a:lstStyle/>
          <a:p>
            <a:r>
              <a:rPr lang="en-US" dirty="0" smtClean="0"/>
              <a:t>Matthew </a:t>
            </a:r>
          </a:p>
          <a:p>
            <a:r>
              <a:rPr lang="en-US" dirty="0" smtClean="0"/>
              <a:t>Gender</a:t>
            </a:r>
            <a:endParaRPr lang="en-US" dirty="0"/>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Who are y0u?</a:t>
            </a:r>
            <a:endParaRPr lang="en-US" dirty="0"/>
          </a:p>
        </p:txBody>
      </p:sp>
      <p:sp>
        <p:nvSpPr>
          <p:cNvPr id="2" name="Content Placeholder 1"/>
          <p:cNvSpPr>
            <a:spLocks noGrp="1"/>
          </p:cNvSpPr>
          <p:nvPr>
            <p:ph idx="1"/>
          </p:nvPr>
        </p:nvSpPr>
        <p:spPr/>
        <p:txBody>
          <a:bodyPr>
            <a:normAutofit fontScale="62500" lnSpcReduction="20000"/>
          </a:bodyPr>
          <a:lstStyle/>
          <a:p>
            <a:r>
              <a:rPr lang="en-US" dirty="0" smtClean="0"/>
              <a:t>Gender Identity</a:t>
            </a:r>
          </a:p>
          <a:p>
            <a:pPr lvl="1"/>
            <a:r>
              <a:rPr lang="en-US" dirty="0" smtClean="0"/>
              <a:t>Do you feel you are a man, </a:t>
            </a:r>
          </a:p>
          <a:p>
            <a:pPr lvl="1">
              <a:buNone/>
            </a:pPr>
            <a:r>
              <a:rPr lang="en-US" dirty="0" smtClean="0"/>
              <a:t>    woman, neither, both?</a:t>
            </a:r>
          </a:p>
          <a:p>
            <a:pPr lvl="1">
              <a:buNone/>
            </a:pPr>
            <a:endParaRPr lang="en-US" dirty="0" smtClean="0"/>
          </a:p>
          <a:p>
            <a:r>
              <a:rPr lang="en-US" dirty="0" smtClean="0"/>
              <a:t>Gender Expression </a:t>
            </a:r>
          </a:p>
          <a:p>
            <a:pPr lvl="1"/>
            <a:r>
              <a:rPr lang="en-US" dirty="0" smtClean="0"/>
              <a:t>How do you present yourself?</a:t>
            </a:r>
          </a:p>
          <a:p>
            <a:pPr lvl="1"/>
            <a:r>
              <a:rPr lang="en-US" dirty="0" smtClean="0"/>
              <a:t>Male, female, androgynous? </a:t>
            </a:r>
          </a:p>
          <a:p>
            <a:pPr lvl="1"/>
            <a:endParaRPr lang="en-US" dirty="0" smtClean="0"/>
          </a:p>
          <a:p>
            <a:r>
              <a:rPr lang="en-US" dirty="0" smtClean="0"/>
              <a:t>Biological sex</a:t>
            </a:r>
          </a:p>
          <a:p>
            <a:pPr lvl="1"/>
            <a:r>
              <a:rPr lang="en-US" dirty="0" smtClean="0"/>
              <a:t>Refers to genitalia. </a:t>
            </a:r>
          </a:p>
          <a:p>
            <a:pPr lvl="1"/>
            <a:r>
              <a:rPr lang="en-US" dirty="0" smtClean="0"/>
              <a:t>Sex  assignment at birth.</a:t>
            </a:r>
          </a:p>
          <a:p>
            <a:pPr lvl="1"/>
            <a:endParaRPr lang="en-US" dirty="0" smtClean="0"/>
          </a:p>
          <a:p>
            <a:r>
              <a:rPr lang="en-US" dirty="0" smtClean="0"/>
              <a:t>Sexual Orientation</a:t>
            </a:r>
          </a:p>
          <a:p>
            <a:pPr lvl="1"/>
            <a:r>
              <a:rPr lang="en-US" dirty="0" smtClean="0"/>
              <a:t>Who are you attracted to?</a:t>
            </a:r>
          </a:p>
          <a:p>
            <a:pPr lvl="1"/>
            <a:r>
              <a:rPr lang="en-US" dirty="0" smtClean="0"/>
              <a:t>Males, females, both?</a:t>
            </a:r>
          </a:p>
          <a:p>
            <a:endParaRPr lang="en-US" dirty="0"/>
          </a:p>
        </p:txBody>
      </p:sp>
      <p:pic>
        <p:nvPicPr>
          <p:cNvPr id="2050" name="Picture 2" descr="C:\Users\Serenity\Documents\Training\LGBT\LGBT images\genderbread-person-gender-identity-graphic.jpg"/>
          <p:cNvPicPr>
            <a:picLocks noChangeAspect="1" noChangeArrowheads="1"/>
          </p:cNvPicPr>
          <p:nvPr/>
        </p:nvPicPr>
        <p:blipFill>
          <a:blip r:embed="rId2" cstate="print"/>
          <a:srcRect/>
          <a:stretch>
            <a:fillRect/>
          </a:stretch>
        </p:blipFill>
        <p:spPr bwMode="auto">
          <a:xfrm>
            <a:off x="7110150" y="457203"/>
            <a:ext cx="3869252" cy="5915025"/>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t>
            </a:r>
            <a:endParaRPr lang="en-US" dirty="0"/>
          </a:p>
        </p:txBody>
      </p:sp>
      <p:sp>
        <p:nvSpPr>
          <p:cNvPr id="2" name="Content Placeholder 1"/>
          <p:cNvSpPr>
            <a:spLocks noGrp="1"/>
          </p:cNvSpPr>
          <p:nvPr>
            <p:ph idx="1"/>
          </p:nvPr>
        </p:nvSpPr>
        <p:spPr/>
        <p:txBody>
          <a:bodyPr/>
          <a:lstStyle/>
          <a:p>
            <a:pPr>
              <a:buNone/>
            </a:pPr>
            <a:r>
              <a:rPr lang="en-US" dirty="0" smtClean="0"/>
              <a:t>    </a:t>
            </a:r>
            <a:endParaRPr lang="en-US" dirty="0"/>
          </a:p>
        </p:txBody>
      </p:sp>
      <p:pic>
        <p:nvPicPr>
          <p:cNvPr id="7170" name="Picture 2" descr="C:\Users\Serenity\Documents\Training\LGBT\LGBT images\Genderbread-2.1.jpg"/>
          <p:cNvPicPr>
            <a:picLocks noChangeAspect="1" noChangeArrowheads="1"/>
          </p:cNvPicPr>
          <p:nvPr/>
        </p:nvPicPr>
        <p:blipFill>
          <a:blip r:embed="rId2" cstate="print"/>
          <a:srcRect/>
          <a:stretch>
            <a:fillRect/>
          </a:stretch>
        </p:blipFill>
        <p:spPr bwMode="auto">
          <a:xfrm>
            <a:off x="812590" y="762003"/>
            <a:ext cx="10766795" cy="5227103"/>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711016" y="38837"/>
            <a:ext cx="10969943" cy="990600"/>
          </a:xfrm>
        </p:spPr>
        <p:txBody>
          <a:bodyPr/>
          <a:lstStyle/>
          <a:p>
            <a:pPr algn="ctr"/>
            <a:r>
              <a:rPr lang="en-US" dirty="0" smtClean="0"/>
              <a:t>LGBTQQIAP…</a:t>
            </a:r>
            <a:endParaRPr lang="en-US" dirty="0"/>
          </a:p>
        </p:txBody>
      </p:sp>
      <p:sp>
        <p:nvSpPr>
          <p:cNvPr id="2" name="Content Placeholder 1"/>
          <p:cNvSpPr>
            <a:spLocks noGrp="1"/>
          </p:cNvSpPr>
          <p:nvPr>
            <p:ph idx="1"/>
          </p:nvPr>
        </p:nvSpPr>
        <p:spPr>
          <a:xfrm>
            <a:off x="609441" y="1029439"/>
            <a:ext cx="10969943" cy="5523763"/>
          </a:xfrm>
        </p:spPr>
        <p:txBody>
          <a:bodyPr>
            <a:normAutofit fontScale="85000" lnSpcReduction="20000"/>
          </a:bodyPr>
          <a:lstStyle/>
          <a:p>
            <a:r>
              <a:rPr lang="en-US" b="1" dirty="0" smtClean="0"/>
              <a:t>Transgender / Transsexual: </a:t>
            </a:r>
            <a:r>
              <a:rPr lang="en-US" dirty="0" smtClean="0"/>
              <a:t>Someone who identifies as the opposite gender they were born as.</a:t>
            </a:r>
          </a:p>
          <a:p>
            <a:endParaRPr lang="en-US" dirty="0" smtClean="0"/>
          </a:p>
          <a:p>
            <a:r>
              <a:rPr lang="en-US" b="1" dirty="0" smtClean="0"/>
              <a:t>Cisgender: </a:t>
            </a:r>
            <a:r>
              <a:rPr lang="en-US" dirty="0" smtClean="0"/>
              <a:t>Person whose gender identity, gender expression, and biological sex all align.</a:t>
            </a:r>
          </a:p>
          <a:p>
            <a:endParaRPr lang="en-US" dirty="0" smtClean="0"/>
          </a:p>
          <a:p>
            <a:r>
              <a:rPr lang="en-US" b="1" dirty="0" smtClean="0"/>
              <a:t>Intersex: </a:t>
            </a:r>
            <a:r>
              <a:rPr lang="en-US" dirty="0" smtClean="0"/>
              <a:t>Outdated term </a:t>
            </a:r>
            <a:r>
              <a:rPr lang="en-US" dirty="0" smtClean="0">
                <a:sym typeface="Wingdings" pitchFamily="2" charset="2"/>
              </a:rPr>
              <a:t> Hermaphrodite: A</a:t>
            </a:r>
            <a:r>
              <a:rPr lang="en-US" dirty="0" smtClean="0"/>
              <a:t> person with a set of sexual anatomy that doesn’t fit within the labels of female or male. Another term: </a:t>
            </a:r>
            <a:r>
              <a:rPr lang="en-US" dirty="0" err="1" smtClean="0"/>
              <a:t>Dualsex</a:t>
            </a:r>
            <a:endParaRPr lang="en-US" dirty="0" smtClean="0"/>
          </a:p>
          <a:p>
            <a:endParaRPr lang="en-US" dirty="0" smtClean="0"/>
          </a:p>
          <a:p>
            <a:r>
              <a:rPr lang="en-US" b="1" dirty="0" smtClean="0"/>
              <a:t>Drag Queen / King: </a:t>
            </a:r>
            <a:r>
              <a:rPr lang="en-US" dirty="0" smtClean="0"/>
              <a:t>Someone who presents as opposite gender /sex in an exaggerated way, usually in shows, performances.</a:t>
            </a:r>
          </a:p>
          <a:p>
            <a:endParaRPr lang="en-US" dirty="0" smtClean="0"/>
          </a:p>
          <a:p>
            <a:r>
              <a:rPr lang="en-US" b="1" dirty="0" smtClean="0"/>
              <a:t>Cross-dressing: </a:t>
            </a:r>
            <a:r>
              <a:rPr lang="en-US" dirty="0" smtClean="0"/>
              <a:t>wearing clothing that conflicts with the traditional gender expression of your sex and gender identity</a:t>
            </a:r>
          </a:p>
          <a:p>
            <a:pPr lvl="1"/>
            <a:r>
              <a:rPr lang="en-US" dirty="0" smtClean="0"/>
              <a:t>Example: a man wearing a dress.</a:t>
            </a:r>
          </a:p>
          <a:p>
            <a:pPr lvl="1"/>
            <a:r>
              <a:rPr lang="en-US" dirty="0" smtClean="0"/>
              <a:t> Reasons: relaxation, fun, and sexual gratification</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609441" y="152400"/>
            <a:ext cx="10969943" cy="762000"/>
          </a:xfrm>
        </p:spPr>
        <p:txBody>
          <a:bodyPr/>
          <a:lstStyle/>
          <a:p>
            <a:pPr algn="ctr"/>
            <a:r>
              <a:rPr lang="en-US" dirty="0" smtClean="0"/>
              <a:t>Gendermap</a:t>
            </a:r>
            <a:endParaRPr lang="en-US" dirty="0"/>
          </a:p>
        </p:txBody>
      </p:sp>
      <p:pic>
        <p:nvPicPr>
          <p:cNvPr id="4098" name="Picture 2" descr="C:\Users\Serenity\Documents\Training\LGBT\LGBT images\Gender_Map_by_dmarling.jpg"/>
          <p:cNvPicPr>
            <a:picLocks noGrp="1" noChangeAspect="1" noChangeArrowheads="1"/>
          </p:cNvPicPr>
          <p:nvPr>
            <p:ph idx="1"/>
          </p:nvPr>
        </p:nvPicPr>
        <p:blipFill>
          <a:blip r:embed="rId2" cstate="print"/>
          <a:srcRect/>
          <a:stretch>
            <a:fillRect/>
          </a:stretch>
        </p:blipFill>
        <p:spPr bwMode="auto">
          <a:xfrm>
            <a:off x="1710957" y="855396"/>
            <a:ext cx="8766911" cy="5433808"/>
          </a:xfrm>
          <a:prstGeom prst="rect">
            <a:avLst/>
          </a:prstGeom>
          <a:noFill/>
        </p:spPr>
      </p:pic>
      <p:sp>
        <p:nvSpPr>
          <p:cNvPr id="7" name="TextBox 6"/>
          <p:cNvSpPr txBox="1"/>
          <p:nvPr/>
        </p:nvSpPr>
        <p:spPr>
          <a:xfrm>
            <a:off x="929955" y="6324600"/>
            <a:ext cx="10360501" cy="369332"/>
          </a:xfrm>
          <a:prstGeom prst="rect">
            <a:avLst/>
          </a:prstGeom>
          <a:noFill/>
        </p:spPr>
        <p:txBody>
          <a:bodyPr wrap="square" rtlCol="0">
            <a:spAutoFit/>
          </a:bodyPr>
          <a:lstStyle/>
          <a:p>
            <a:pPr algn="ctr"/>
            <a:r>
              <a:rPr lang="en-US" dirty="0" smtClean="0"/>
              <a:t>http://dmarling.deviantart.com/</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Times New Roman" charset="0"/>
              </a:defRPr>
            </a:lvl1pPr>
            <a:lvl2pPr marL="742950" indent="-285750" eaLnBrk="0" hangingPunct="0">
              <a:defRPr sz="2800">
                <a:solidFill>
                  <a:schemeClr val="tx1"/>
                </a:solidFill>
                <a:latin typeface="Times New Roman" charset="0"/>
                <a:ea typeface="Times New Roman" charset="0"/>
                <a:cs typeface="Times New Roman" charset="0"/>
              </a:defRPr>
            </a:lvl2pPr>
            <a:lvl3pPr marL="1143000" indent="-228600" eaLnBrk="0" hangingPunct="0">
              <a:defRPr sz="2800">
                <a:solidFill>
                  <a:schemeClr val="tx1"/>
                </a:solidFill>
                <a:latin typeface="Times New Roman" charset="0"/>
                <a:ea typeface="Times New Roman" charset="0"/>
                <a:cs typeface="Times New Roman" charset="0"/>
              </a:defRPr>
            </a:lvl3pPr>
            <a:lvl4pPr marL="1600200" indent="-228600" eaLnBrk="0" hangingPunct="0">
              <a:defRPr sz="2800">
                <a:solidFill>
                  <a:schemeClr val="tx1"/>
                </a:solidFill>
                <a:latin typeface="Times New Roman" charset="0"/>
                <a:ea typeface="Times New Roman" charset="0"/>
                <a:cs typeface="Times New Roman" charset="0"/>
              </a:defRPr>
            </a:lvl4pPr>
            <a:lvl5pPr marL="2057400" indent="-228600" eaLnBrk="0" hangingPunct="0">
              <a:defRPr sz="28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fld id="{437B49C7-D176-3245-B3A3-4CFF974600A5}" type="slidenum">
              <a:rPr lang="en-US" sz="1400"/>
              <a:pPr eaLnBrk="1" hangingPunct="1"/>
              <a:t>5</a:t>
            </a:fld>
            <a:endParaRPr lang="en-US" sz="1400"/>
          </a:p>
        </p:txBody>
      </p:sp>
      <p:sp>
        <p:nvSpPr>
          <p:cNvPr id="7172" name="Rectangle 3"/>
          <p:cNvSpPr>
            <a:spLocks noGrp="1" noChangeArrowheads="1"/>
          </p:cNvSpPr>
          <p:nvPr>
            <p:ph type="title" idx="4294967295"/>
          </p:nvPr>
        </p:nvSpPr>
        <p:spPr>
          <a:xfrm>
            <a:off x="531812" y="457200"/>
            <a:ext cx="10969625" cy="1143000"/>
          </a:xfrm>
        </p:spPr>
        <p:txBody>
          <a:bodyPr>
            <a:normAutofit/>
          </a:bodyPr>
          <a:lstStyle/>
          <a:p>
            <a:pPr eaLnBrk="1" hangingPunct="1"/>
            <a:r>
              <a:rPr lang="en-US" sz="3200" dirty="0" smtClean="0">
                <a:latin typeface="Times New Roman" charset="0"/>
                <a:cs typeface="Times New Roman" charset="0"/>
              </a:rPr>
              <a:t>Two </a:t>
            </a:r>
            <a:r>
              <a:rPr lang="en-US" sz="3200" dirty="0">
                <a:latin typeface="Times New Roman" charset="0"/>
                <a:cs typeface="Times New Roman" charset="0"/>
              </a:rPr>
              <a:t>Kinds of Skills that Increase Your Potency as an Agent of Change</a:t>
            </a:r>
          </a:p>
        </p:txBody>
      </p:sp>
      <p:sp>
        <p:nvSpPr>
          <p:cNvPr id="34818" name="Oval 2"/>
          <p:cNvSpPr>
            <a:spLocks noChangeArrowheads="1"/>
          </p:cNvSpPr>
          <p:nvPr/>
        </p:nvSpPr>
        <p:spPr bwMode="auto">
          <a:xfrm>
            <a:off x="1320456" y="1905000"/>
            <a:ext cx="4672383" cy="3352800"/>
          </a:xfrm>
          <a:prstGeom prst="ellipse">
            <a:avLst/>
          </a:prstGeom>
          <a:solidFill>
            <a:schemeClr val="accent1"/>
          </a:solidFill>
          <a:ln w="9525">
            <a:solidFill>
              <a:schemeClr val="tx1"/>
            </a:solidFill>
            <a:round/>
            <a:headEnd/>
            <a:tailEnd/>
          </a:ln>
          <a:effectLst/>
        </p:spPr>
        <p:txBody>
          <a:bodyPr wrap="none" anchor="ctr"/>
          <a:lstStyle/>
          <a:p>
            <a:pPr algn="ctr">
              <a:defRPr/>
            </a:pPr>
            <a:endParaRPr lang="en-US" sz="4400">
              <a:solidFill>
                <a:schemeClr val="tx2"/>
              </a:solidFill>
              <a:effectLst>
                <a:outerShdw blurRad="38100" dist="38100" dir="2700000" algn="tl">
                  <a:srgbClr val="000000"/>
                </a:outerShdw>
              </a:effectLst>
              <a:latin typeface="Arial" charset="0"/>
              <a:ea typeface="+mn-ea"/>
              <a:cs typeface="Times New Roman" pitchFamily="18" charset="0"/>
            </a:endParaRPr>
          </a:p>
        </p:txBody>
      </p:sp>
      <p:sp>
        <p:nvSpPr>
          <p:cNvPr id="7173" name="Text Box 4"/>
          <p:cNvSpPr txBox="1">
            <a:spLocks noChangeArrowheads="1"/>
          </p:cNvSpPr>
          <p:nvPr/>
        </p:nvSpPr>
        <p:spPr bwMode="auto">
          <a:xfrm>
            <a:off x="2111885" y="2133602"/>
            <a:ext cx="3677809" cy="206210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742950" indent="-285750" eaLnBrk="0" hangingPunct="0">
              <a:defRPr sz="2800">
                <a:solidFill>
                  <a:schemeClr val="tx1"/>
                </a:solidFill>
                <a:latin typeface="Times New Roman" charset="0"/>
                <a:ea typeface="Times New Roman" charset="0"/>
                <a:cs typeface="Times New Roman" charset="0"/>
              </a:defRPr>
            </a:lvl2pPr>
            <a:lvl3pPr marL="1143000" indent="-228600" eaLnBrk="0" hangingPunct="0">
              <a:defRPr sz="2800">
                <a:solidFill>
                  <a:schemeClr val="tx1"/>
                </a:solidFill>
                <a:latin typeface="Times New Roman" charset="0"/>
                <a:ea typeface="Times New Roman" charset="0"/>
                <a:cs typeface="Times New Roman" charset="0"/>
              </a:defRPr>
            </a:lvl3pPr>
            <a:lvl4pPr marL="1600200" indent="-228600" eaLnBrk="0" hangingPunct="0">
              <a:defRPr sz="2800">
                <a:solidFill>
                  <a:schemeClr val="tx1"/>
                </a:solidFill>
                <a:latin typeface="Times New Roman" charset="0"/>
                <a:ea typeface="Times New Roman" charset="0"/>
                <a:cs typeface="Times New Roman" charset="0"/>
              </a:defRPr>
            </a:lvl4pPr>
            <a:lvl5pPr marL="2057400" indent="-228600" eaLnBrk="0" hangingPunct="0">
              <a:defRPr sz="28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algn="ctr" eaLnBrk="1" hangingPunct="1"/>
            <a:r>
              <a:rPr lang="en-US" sz="3200" dirty="0"/>
              <a:t>Contact</a:t>
            </a:r>
          </a:p>
          <a:p>
            <a:pPr eaLnBrk="1" hangingPunct="1"/>
            <a:r>
              <a:rPr lang="en-US" sz="2400" dirty="0"/>
              <a:t>Increasing contact with and decreasing avoidance of your experience of emotions, self, and spirit</a:t>
            </a:r>
          </a:p>
        </p:txBody>
      </p:sp>
      <p:sp>
        <p:nvSpPr>
          <p:cNvPr id="34821" name="Oval 5"/>
          <p:cNvSpPr>
            <a:spLocks noChangeArrowheads="1"/>
          </p:cNvSpPr>
          <p:nvPr/>
        </p:nvSpPr>
        <p:spPr bwMode="auto">
          <a:xfrm>
            <a:off x="6907002" y="3136742"/>
            <a:ext cx="4672383" cy="2590800"/>
          </a:xfrm>
          <a:prstGeom prst="ellipse">
            <a:avLst/>
          </a:prstGeom>
          <a:solidFill>
            <a:schemeClr val="accent1"/>
          </a:solidFill>
          <a:ln w="9525">
            <a:solidFill>
              <a:schemeClr val="tx1"/>
            </a:solidFill>
            <a:round/>
            <a:headEnd/>
            <a:tailEnd/>
          </a:ln>
          <a:effectLst/>
        </p:spPr>
        <p:txBody>
          <a:bodyPr wrap="none" anchor="ctr"/>
          <a:lstStyle/>
          <a:p>
            <a:pPr algn="ctr">
              <a:defRPr/>
            </a:pPr>
            <a:endParaRPr lang="en-US" sz="4400">
              <a:solidFill>
                <a:schemeClr val="tx2"/>
              </a:solidFill>
              <a:effectLst>
                <a:outerShdw blurRad="38100" dist="38100" dir="2700000" algn="tl">
                  <a:srgbClr val="000000"/>
                </a:outerShdw>
              </a:effectLst>
              <a:latin typeface="Arial" charset="0"/>
              <a:ea typeface="+mn-ea"/>
              <a:cs typeface="Times New Roman" pitchFamily="18" charset="0"/>
            </a:endParaRPr>
          </a:p>
        </p:txBody>
      </p:sp>
      <p:sp>
        <p:nvSpPr>
          <p:cNvPr id="7175" name="Text Box 6"/>
          <p:cNvSpPr txBox="1">
            <a:spLocks noChangeArrowheads="1"/>
          </p:cNvSpPr>
          <p:nvPr/>
        </p:nvSpPr>
        <p:spPr bwMode="auto">
          <a:xfrm>
            <a:off x="6195988" y="1905000"/>
            <a:ext cx="4017171" cy="523220"/>
          </a:xfrm>
          <a:prstGeom prst="rect">
            <a:avLst/>
          </a:prstGeom>
          <a:noFill/>
          <a:ln w="9525">
            <a:solidFill>
              <a:schemeClr val="tx1"/>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wrap="none">
            <a:spAutoFit/>
          </a:bodyPr>
          <a:lstStyle>
            <a:lvl1pPr eaLnBrk="0" hangingPunct="0">
              <a:defRPr sz="2800">
                <a:solidFill>
                  <a:schemeClr val="tx1"/>
                </a:solidFill>
                <a:latin typeface="Times New Roman" charset="0"/>
                <a:ea typeface="ＭＳ Ｐゴシック" charset="0"/>
                <a:cs typeface="Times New Roman" charset="0"/>
              </a:defRPr>
            </a:lvl1pPr>
            <a:lvl2pPr marL="742950" indent="-285750" eaLnBrk="0" hangingPunct="0">
              <a:defRPr sz="2800">
                <a:solidFill>
                  <a:schemeClr val="tx1"/>
                </a:solidFill>
                <a:latin typeface="Times New Roman" charset="0"/>
                <a:ea typeface="Times New Roman" charset="0"/>
                <a:cs typeface="Times New Roman" charset="0"/>
              </a:defRPr>
            </a:lvl2pPr>
            <a:lvl3pPr marL="1143000" indent="-228600" eaLnBrk="0" hangingPunct="0">
              <a:defRPr sz="2800">
                <a:solidFill>
                  <a:schemeClr val="tx1"/>
                </a:solidFill>
                <a:latin typeface="Times New Roman" charset="0"/>
                <a:ea typeface="Times New Roman" charset="0"/>
                <a:cs typeface="Times New Roman" charset="0"/>
              </a:defRPr>
            </a:lvl3pPr>
            <a:lvl4pPr marL="1600200" indent="-228600" eaLnBrk="0" hangingPunct="0">
              <a:defRPr sz="2800">
                <a:solidFill>
                  <a:schemeClr val="tx1"/>
                </a:solidFill>
                <a:latin typeface="Times New Roman" charset="0"/>
                <a:ea typeface="Times New Roman" charset="0"/>
                <a:cs typeface="Times New Roman" charset="0"/>
              </a:defRPr>
            </a:lvl4pPr>
            <a:lvl5pPr marL="2057400" indent="-228600" eaLnBrk="0" hangingPunct="0">
              <a:defRPr sz="28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a:t>Difficult to learn and to do</a:t>
            </a:r>
          </a:p>
        </p:txBody>
      </p:sp>
      <p:sp>
        <p:nvSpPr>
          <p:cNvPr id="7176" name="Text Box 7"/>
          <p:cNvSpPr txBox="1">
            <a:spLocks noChangeArrowheads="1"/>
          </p:cNvSpPr>
          <p:nvPr/>
        </p:nvSpPr>
        <p:spPr bwMode="auto">
          <a:xfrm>
            <a:off x="1523603" y="6096002"/>
            <a:ext cx="3987840" cy="46166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charset="0"/>
                <a:ea typeface="ＭＳ Ｐゴシック" charset="0"/>
                <a:cs typeface="Times New Roman" charset="0"/>
              </a:defRPr>
            </a:lvl1pPr>
            <a:lvl2pPr marL="742950" indent="-285750" eaLnBrk="0" hangingPunct="0">
              <a:defRPr sz="2800">
                <a:solidFill>
                  <a:schemeClr val="tx1"/>
                </a:solidFill>
                <a:latin typeface="Times New Roman" charset="0"/>
                <a:ea typeface="Times New Roman" charset="0"/>
                <a:cs typeface="Times New Roman" charset="0"/>
              </a:defRPr>
            </a:lvl2pPr>
            <a:lvl3pPr marL="1143000" indent="-228600" eaLnBrk="0" hangingPunct="0">
              <a:defRPr sz="2800">
                <a:solidFill>
                  <a:schemeClr val="tx1"/>
                </a:solidFill>
                <a:latin typeface="Times New Roman" charset="0"/>
                <a:ea typeface="Times New Roman" charset="0"/>
                <a:cs typeface="Times New Roman" charset="0"/>
              </a:defRPr>
            </a:lvl3pPr>
            <a:lvl4pPr marL="1600200" indent="-228600" eaLnBrk="0" hangingPunct="0">
              <a:defRPr sz="2800">
                <a:solidFill>
                  <a:schemeClr val="tx1"/>
                </a:solidFill>
                <a:latin typeface="Times New Roman" charset="0"/>
                <a:ea typeface="Times New Roman" charset="0"/>
                <a:cs typeface="Times New Roman" charset="0"/>
              </a:defRPr>
            </a:lvl4pPr>
            <a:lvl5pPr marL="2057400" indent="-228600" eaLnBrk="0" hangingPunct="0">
              <a:defRPr sz="28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US" sz="2400" dirty="0"/>
              <a:t>Relatively easy to learn and do</a:t>
            </a:r>
          </a:p>
        </p:txBody>
      </p:sp>
      <p:sp>
        <p:nvSpPr>
          <p:cNvPr id="7177" name="Text Box 8"/>
          <p:cNvSpPr txBox="1">
            <a:spLocks noChangeArrowheads="1"/>
          </p:cNvSpPr>
          <p:nvPr/>
        </p:nvSpPr>
        <p:spPr bwMode="auto">
          <a:xfrm>
            <a:off x="7376037" y="3868662"/>
            <a:ext cx="4164515" cy="107721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charset="0"/>
                <a:ea typeface="ＭＳ Ｐゴシック" charset="0"/>
                <a:cs typeface="Times New Roman" charset="0"/>
              </a:defRPr>
            </a:lvl1pPr>
            <a:lvl2pPr marL="742950" indent="-285750" eaLnBrk="0" hangingPunct="0">
              <a:defRPr sz="2800">
                <a:solidFill>
                  <a:schemeClr val="tx1"/>
                </a:solidFill>
                <a:latin typeface="Times New Roman" charset="0"/>
                <a:ea typeface="Times New Roman" charset="0"/>
                <a:cs typeface="Times New Roman" charset="0"/>
              </a:defRPr>
            </a:lvl2pPr>
            <a:lvl3pPr marL="1143000" indent="-228600" eaLnBrk="0" hangingPunct="0">
              <a:defRPr sz="2800">
                <a:solidFill>
                  <a:schemeClr val="tx1"/>
                </a:solidFill>
                <a:latin typeface="Times New Roman" charset="0"/>
                <a:ea typeface="Times New Roman" charset="0"/>
                <a:cs typeface="Times New Roman" charset="0"/>
              </a:defRPr>
            </a:lvl3pPr>
            <a:lvl4pPr marL="1600200" indent="-228600" eaLnBrk="0" hangingPunct="0">
              <a:defRPr sz="2800">
                <a:solidFill>
                  <a:schemeClr val="tx1"/>
                </a:solidFill>
                <a:latin typeface="Times New Roman" charset="0"/>
                <a:ea typeface="Times New Roman" charset="0"/>
                <a:cs typeface="Times New Roman" charset="0"/>
              </a:defRPr>
            </a:lvl4pPr>
            <a:lvl5pPr marL="2057400" indent="-228600" eaLnBrk="0" hangingPunct="0">
              <a:defRPr sz="28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ja-JP" altLang="en-US" sz="2400" dirty="0"/>
              <a:t>“</a:t>
            </a:r>
            <a:r>
              <a:rPr lang="en-US" sz="2400" dirty="0"/>
              <a:t>Intellectual</a:t>
            </a:r>
            <a:r>
              <a:rPr lang="ja-JP" altLang="en-US" sz="2400" dirty="0"/>
              <a:t>”</a:t>
            </a:r>
            <a:r>
              <a:rPr lang="en-US" sz="2400" dirty="0"/>
              <a:t> Knowing </a:t>
            </a:r>
          </a:p>
          <a:p>
            <a:pPr eaLnBrk="1" hangingPunct="1"/>
            <a:r>
              <a:rPr lang="en-US" sz="2000" dirty="0"/>
              <a:t>Knowing the rules or guidelines of therapy and how to apply them</a:t>
            </a:r>
          </a:p>
        </p:txBody>
      </p:sp>
      <p:sp>
        <p:nvSpPr>
          <p:cNvPr id="7178" name="Line 9"/>
          <p:cNvSpPr>
            <a:spLocks noChangeShapeType="1"/>
          </p:cNvSpPr>
          <p:nvPr/>
        </p:nvSpPr>
        <p:spPr bwMode="auto">
          <a:xfrm flipV="1">
            <a:off x="6907001" y="5638800"/>
            <a:ext cx="203147" cy="228600"/>
          </a:xfrm>
          <a:prstGeom prst="line">
            <a:avLst/>
          </a:prstGeom>
          <a:noFill/>
          <a:ln w="9525">
            <a:solidFill>
              <a:schemeClr val="tx1"/>
            </a:solidFill>
            <a:round/>
            <a:headEnd/>
            <a:tailEnd type="triangle" w="med" len="me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lstStyle/>
          <a:p>
            <a:endParaRPr lang="en-US"/>
          </a:p>
        </p:txBody>
      </p:sp>
      <p:sp>
        <p:nvSpPr>
          <p:cNvPr id="7179" name="Line 10"/>
          <p:cNvSpPr>
            <a:spLocks noChangeShapeType="1"/>
          </p:cNvSpPr>
          <p:nvPr/>
        </p:nvSpPr>
        <p:spPr bwMode="auto">
          <a:xfrm flipH="1">
            <a:off x="5789692" y="2362200"/>
            <a:ext cx="406294" cy="304800"/>
          </a:xfrm>
          <a:prstGeom prst="line">
            <a:avLst/>
          </a:prstGeom>
          <a:noFill/>
          <a:ln w="9525">
            <a:solidFill>
              <a:schemeClr val="tx1"/>
            </a:solidFill>
            <a:round/>
            <a:headEnd/>
            <a:tailEnd type="triangle" w="med" len="me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lstStyle/>
          <a:p>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010553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3656649" y="6096000"/>
            <a:ext cx="5484971" cy="304800"/>
          </a:xfrm>
        </p:spPr>
        <p:txBody>
          <a:bodyPr>
            <a:noAutofit/>
          </a:bodyPr>
          <a:lstStyle/>
          <a:p>
            <a:pPr algn="ctr"/>
            <a:r>
              <a:rPr lang="en-US" sz="2000" dirty="0" smtClean="0">
                <a:hlinkClick r:id="rId2"/>
              </a:rPr>
              <a:t>http://thegenderbook.tumblr.com</a:t>
            </a:r>
            <a:endParaRPr lang="en-US" sz="2000" dirty="0"/>
          </a:p>
        </p:txBody>
      </p:sp>
      <p:pic>
        <p:nvPicPr>
          <p:cNvPr id="4" name="Content Placeholder 3" descr="gender umbrella.jpg"/>
          <p:cNvPicPr>
            <a:picLocks noGrp="1" noChangeAspect="1"/>
          </p:cNvPicPr>
          <p:nvPr>
            <p:ph idx="1"/>
          </p:nvPr>
        </p:nvPicPr>
        <p:blipFill>
          <a:blip r:embed="rId3" cstate="print"/>
          <a:stretch>
            <a:fillRect/>
          </a:stretch>
        </p:blipFill>
        <p:spPr>
          <a:xfrm>
            <a:off x="1320456" y="381000"/>
            <a:ext cx="9852634" cy="5543550"/>
          </a:xfrm>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609441" y="152400"/>
            <a:ext cx="10969943" cy="990600"/>
          </a:xfrm>
        </p:spPr>
        <p:txBody>
          <a:bodyPr/>
          <a:lstStyle/>
          <a:p>
            <a:pPr algn="ctr"/>
            <a:r>
              <a:rPr lang="en-US" dirty="0" smtClean="0"/>
              <a:t>Pronoun Etiquette </a:t>
            </a:r>
            <a:endParaRPr lang="en-US" dirty="0"/>
          </a:p>
        </p:txBody>
      </p:sp>
      <p:sp>
        <p:nvSpPr>
          <p:cNvPr id="2" name="Content Placeholder 1"/>
          <p:cNvSpPr>
            <a:spLocks noGrp="1"/>
          </p:cNvSpPr>
          <p:nvPr>
            <p:ph idx="1"/>
          </p:nvPr>
        </p:nvSpPr>
        <p:spPr>
          <a:xfrm>
            <a:off x="609441" y="1219200"/>
            <a:ext cx="10969943" cy="5257800"/>
          </a:xfrm>
        </p:spPr>
        <p:txBody>
          <a:bodyPr/>
          <a:lstStyle/>
          <a:p>
            <a:r>
              <a:rPr lang="en-US" dirty="0" smtClean="0"/>
              <a:t>Pronouns can be a big part of coming into one’s identity </a:t>
            </a:r>
          </a:p>
          <a:p>
            <a:pPr lvl="1"/>
            <a:r>
              <a:rPr lang="en-US" dirty="0" smtClean="0"/>
              <a:t>Not limited to she/he</a:t>
            </a:r>
          </a:p>
          <a:p>
            <a:pPr lvl="2"/>
            <a:r>
              <a:rPr lang="en-US" dirty="0" smtClean="0"/>
              <a:t>“</a:t>
            </a:r>
            <a:r>
              <a:rPr lang="en-US" dirty="0" err="1" smtClean="0"/>
              <a:t>Ze</a:t>
            </a:r>
            <a:r>
              <a:rPr lang="en-US" dirty="0" smtClean="0"/>
              <a:t>” and “they” </a:t>
            </a:r>
          </a:p>
          <a:p>
            <a:pPr lvl="2"/>
            <a:endParaRPr lang="en-US" dirty="0" smtClean="0"/>
          </a:p>
          <a:p>
            <a:pPr lvl="2"/>
            <a:endParaRPr lang="en-US" dirty="0" smtClean="0"/>
          </a:p>
          <a:p>
            <a:pPr lvl="2"/>
            <a:endParaRPr lang="en-US" dirty="0" smtClean="0"/>
          </a:p>
          <a:p>
            <a:r>
              <a:rPr lang="en-US" dirty="0" smtClean="0"/>
              <a:t>Incorrect Pronoun Usage</a:t>
            </a:r>
          </a:p>
          <a:p>
            <a:pPr lvl="1"/>
            <a:r>
              <a:rPr lang="en-US" dirty="0" smtClean="0"/>
              <a:t>Invalidating</a:t>
            </a:r>
          </a:p>
          <a:p>
            <a:pPr lvl="1"/>
            <a:r>
              <a:rPr lang="en-US" dirty="0" smtClean="0"/>
              <a:t>Denying the individual's reality </a:t>
            </a:r>
          </a:p>
          <a:p>
            <a:pPr lvl="2"/>
            <a:r>
              <a:rPr lang="en-US" dirty="0" smtClean="0"/>
              <a:t>“I know you better than you know yourself”</a:t>
            </a:r>
          </a:p>
          <a:p>
            <a:pPr lvl="1"/>
            <a:r>
              <a:rPr lang="en-US" dirty="0" smtClean="0"/>
              <a:t>Conveying that you are not an ally</a:t>
            </a:r>
          </a:p>
          <a:p>
            <a:pPr lvl="1"/>
            <a:endParaRPr lang="en-US" dirty="0" smtClean="0"/>
          </a:p>
          <a:p>
            <a:pPr lvl="1"/>
            <a:endParaRPr lang="en-US" dirty="0" smtClean="0"/>
          </a:p>
          <a:p>
            <a:pPr marL="777240" lvl="2" indent="0">
              <a:buNone/>
            </a:pPr>
            <a:endParaRPr lang="en-US" dirty="0" smtClean="0"/>
          </a:p>
          <a:p>
            <a:pPr lvl="1"/>
            <a:endParaRPr lang="en-US" dirty="0"/>
          </a:p>
        </p:txBody>
      </p:sp>
      <p:pic>
        <p:nvPicPr>
          <p:cNvPr id="4" name="Picture 3"/>
          <p:cNvPicPr>
            <a:picLocks noChangeAspect="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21163" y="1828800"/>
            <a:ext cx="3622790" cy="326136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83926578"/>
      </p:ext>
    </p:extLst>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 Block 3</a:t>
            </a:r>
            <a:endParaRPr lang="en-US" dirty="0"/>
          </a:p>
        </p:txBody>
      </p:sp>
      <p:sp>
        <p:nvSpPr>
          <p:cNvPr id="3" name="Text Placeholder 2"/>
          <p:cNvSpPr>
            <a:spLocks noGrp="1"/>
          </p:cNvSpPr>
          <p:nvPr>
            <p:ph type="body" idx="1"/>
          </p:nvPr>
        </p:nvSpPr>
        <p:spPr/>
        <p:txBody>
          <a:bodyPr/>
          <a:lstStyle/>
          <a:p>
            <a:r>
              <a:rPr lang="en-US" dirty="0" smtClean="0"/>
              <a:t>Lisa Diamond</a:t>
            </a:r>
            <a:endParaRPr lang="en-US" dirty="0"/>
          </a:p>
        </p:txBody>
      </p:sp>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 Block 4 </a:t>
            </a:r>
            <a:endParaRPr lang="en-US" dirty="0"/>
          </a:p>
        </p:txBody>
      </p:sp>
      <p:sp>
        <p:nvSpPr>
          <p:cNvPr id="3" name="Text Placeholder 2"/>
          <p:cNvSpPr>
            <a:spLocks noGrp="1"/>
          </p:cNvSpPr>
          <p:nvPr>
            <p:ph type="body" idx="1"/>
          </p:nvPr>
        </p:nvSpPr>
        <p:spPr/>
        <p:txBody>
          <a:bodyPr/>
          <a:lstStyle/>
          <a:p>
            <a:r>
              <a:rPr lang="en-US" dirty="0" err="1" smtClean="0"/>
              <a:t>Mattling</a:t>
            </a:r>
            <a:endParaRPr lang="en-US" dirty="0"/>
          </a:p>
        </p:txBody>
      </p:sp>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20458" y="457203"/>
            <a:ext cx="9497677" cy="761999"/>
          </a:xfrm>
        </p:spPr>
        <p:txBody>
          <a:bodyPr>
            <a:normAutofit fontScale="90000"/>
          </a:bodyPr>
          <a:lstStyle/>
          <a:p>
            <a:r>
              <a:rPr lang="en-IE" dirty="0" smtClean="0">
                <a:solidFill>
                  <a:schemeClr val="accent4"/>
                </a:solidFill>
              </a:rPr>
              <a:t>Let’s look at our lives in terms of workability</a:t>
            </a:r>
            <a:endParaRPr lang="en-IE" dirty="0">
              <a:solidFill>
                <a:schemeClr val="accent4"/>
              </a:solidFill>
            </a:endParaRPr>
          </a:p>
        </p:txBody>
      </p:sp>
      <p:pic>
        <p:nvPicPr>
          <p:cNvPr id="4" name="Content Placeholder 3" descr="The_Matrix_Diagram_001.jpg"/>
          <p:cNvPicPr>
            <a:picLocks noGrp="1" noChangeAspect="1"/>
          </p:cNvPicPr>
          <p:nvPr>
            <p:ph idx="1"/>
          </p:nvPr>
        </p:nvPicPr>
        <p:blipFill>
          <a:blip r:embed="rId3" cstate="print"/>
          <a:srcRect l="-70106" r="-70106"/>
          <a:stretch>
            <a:fillRect/>
          </a:stretch>
        </p:blipFill>
        <p:spPr/>
      </p:pic>
      <p:sp>
        <p:nvSpPr>
          <p:cNvPr id="3" name="TextBox 2"/>
          <p:cNvSpPr txBox="1"/>
          <p:nvPr/>
        </p:nvSpPr>
        <p:spPr>
          <a:xfrm>
            <a:off x="1827213" y="2514601"/>
            <a:ext cx="3859795" cy="1477328"/>
          </a:xfrm>
          <a:prstGeom prst="rect">
            <a:avLst/>
          </a:prstGeom>
          <a:noFill/>
        </p:spPr>
        <p:txBody>
          <a:bodyPr wrap="square" rtlCol="0">
            <a:spAutoFit/>
          </a:bodyPr>
          <a:lstStyle/>
          <a:p>
            <a:r>
              <a:rPr lang="en-US" dirty="0" smtClean="0">
                <a:solidFill>
                  <a:srgbClr val="FFA600"/>
                </a:solidFill>
              </a:rPr>
              <a:t>What are your away moves in your personal &amp; professional life? Perhaps where it could be threatening to be identified as GSM or an ally?</a:t>
            </a:r>
            <a:endParaRPr lang="en-US" dirty="0">
              <a:solidFill>
                <a:srgbClr val="FFA600"/>
              </a:solidFill>
            </a:endParaRPr>
          </a:p>
        </p:txBody>
      </p:sp>
      <p:sp>
        <p:nvSpPr>
          <p:cNvPr id="5" name="TextBox 4"/>
          <p:cNvSpPr txBox="1"/>
          <p:nvPr/>
        </p:nvSpPr>
        <p:spPr>
          <a:xfrm>
            <a:off x="6094412" y="2590802"/>
            <a:ext cx="3859795" cy="1200329"/>
          </a:xfrm>
          <a:prstGeom prst="rect">
            <a:avLst/>
          </a:prstGeom>
          <a:noFill/>
        </p:spPr>
        <p:txBody>
          <a:bodyPr wrap="square" rtlCol="0">
            <a:spAutoFit/>
          </a:bodyPr>
          <a:lstStyle/>
          <a:p>
            <a:r>
              <a:rPr lang="en-US" dirty="0" smtClean="0">
                <a:solidFill>
                  <a:srgbClr val="FFA600"/>
                </a:solidFill>
              </a:rPr>
              <a:t>What are your towards moves in your personal &amp; professional life, where you are creating or encouraging GSM acceptance?</a:t>
            </a:r>
            <a:endParaRPr lang="en-US" dirty="0">
              <a:solidFill>
                <a:srgbClr val="FFA600"/>
              </a:solidFill>
            </a:endParaRPr>
          </a:p>
        </p:txBody>
      </p:sp>
      <p:sp>
        <p:nvSpPr>
          <p:cNvPr id="6" name="TextBox 5"/>
          <p:cNvSpPr txBox="1"/>
          <p:nvPr/>
        </p:nvSpPr>
        <p:spPr>
          <a:xfrm>
            <a:off x="1772558" y="4714966"/>
            <a:ext cx="3859795" cy="1200329"/>
          </a:xfrm>
          <a:prstGeom prst="rect">
            <a:avLst/>
          </a:prstGeom>
          <a:noFill/>
        </p:spPr>
        <p:txBody>
          <a:bodyPr wrap="square" rtlCol="0">
            <a:spAutoFit/>
          </a:bodyPr>
          <a:lstStyle/>
          <a:p>
            <a:r>
              <a:rPr lang="en-US" dirty="0" smtClean="0">
                <a:solidFill>
                  <a:srgbClr val="FFA600"/>
                </a:solidFill>
              </a:rPr>
              <a:t>What are you trying to run away from in your personal &amp; professional life regarding gender and sexuality?</a:t>
            </a:r>
            <a:endParaRPr lang="en-US" dirty="0">
              <a:solidFill>
                <a:srgbClr val="FFA600"/>
              </a:solidFill>
            </a:endParaRPr>
          </a:p>
        </p:txBody>
      </p:sp>
      <p:sp>
        <p:nvSpPr>
          <p:cNvPr id="7" name="TextBox 6"/>
          <p:cNvSpPr txBox="1"/>
          <p:nvPr/>
        </p:nvSpPr>
        <p:spPr>
          <a:xfrm>
            <a:off x="6152172" y="4714967"/>
            <a:ext cx="3859795" cy="646331"/>
          </a:xfrm>
          <a:prstGeom prst="rect">
            <a:avLst/>
          </a:prstGeom>
          <a:noFill/>
        </p:spPr>
        <p:txBody>
          <a:bodyPr wrap="square" rtlCol="0">
            <a:spAutoFit/>
          </a:bodyPr>
          <a:lstStyle/>
          <a:p>
            <a:r>
              <a:rPr lang="en-US" dirty="0" smtClean="0">
                <a:solidFill>
                  <a:srgbClr val="FFA600"/>
                </a:solidFill>
              </a:rPr>
              <a:t>What allows us to create GSM nurturing spaces?</a:t>
            </a:r>
            <a:endParaRPr lang="en-US" dirty="0">
              <a:solidFill>
                <a:srgbClr val="FFA6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330437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20458" y="457203"/>
            <a:ext cx="9497677" cy="761999"/>
          </a:xfrm>
        </p:spPr>
        <p:txBody>
          <a:bodyPr>
            <a:normAutofit fontScale="90000"/>
          </a:bodyPr>
          <a:lstStyle/>
          <a:p>
            <a:r>
              <a:rPr lang="en-IE" dirty="0" smtClean="0">
                <a:solidFill>
                  <a:schemeClr val="accent4"/>
                </a:solidFill>
              </a:rPr>
              <a:t>Let’s look at our lives in terms of workability</a:t>
            </a:r>
            <a:endParaRPr lang="en-IE" dirty="0">
              <a:solidFill>
                <a:schemeClr val="accent4"/>
              </a:solidFill>
            </a:endParaRPr>
          </a:p>
        </p:txBody>
      </p:sp>
      <p:pic>
        <p:nvPicPr>
          <p:cNvPr id="4" name="Content Placeholder 3" descr="The_Matrix_Diagram_001.jpg"/>
          <p:cNvPicPr>
            <a:picLocks noGrp="1" noChangeAspect="1"/>
          </p:cNvPicPr>
          <p:nvPr>
            <p:ph idx="1"/>
          </p:nvPr>
        </p:nvPicPr>
        <p:blipFill>
          <a:blip r:embed="rId3" cstate="print"/>
          <a:srcRect l="-70106" r="-70106"/>
          <a:stretch>
            <a:fillRect/>
          </a:stretch>
        </p:blipFill>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330437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Tonglen</a:t>
            </a:r>
            <a:endParaRPr lang="en-US" dirty="0"/>
          </a:p>
        </p:txBody>
      </p:sp>
      <p:sp>
        <p:nvSpPr>
          <p:cNvPr id="3" name="Content Placeholder 2"/>
          <p:cNvSpPr>
            <a:spLocks noGrp="1"/>
          </p:cNvSpPr>
          <p:nvPr>
            <p:ph idx="1"/>
          </p:nvPr>
        </p:nvSpPr>
        <p:spPr/>
        <p:txBody>
          <a:bodyPr/>
          <a:lstStyle/>
          <a:p>
            <a:r>
              <a:rPr lang="en-US" dirty="0" smtClean="0"/>
              <a:t>Rehearsal for being in the presence of pain/suffering that cannot be mitigated</a:t>
            </a:r>
          </a:p>
          <a:p>
            <a:r>
              <a:rPr lang="en-US" dirty="0" smtClean="0"/>
              <a:t>Practicing resilience for moments </a:t>
            </a:r>
            <a:r>
              <a:rPr lang="en-US" smtClean="0"/>
              <a:t>of leadership</a:t>
            </a:r>
            <a:endParaRPr lang="en-US"/>
          </a:p>
        </p:txBody>
      </p:sp>
    </p:spTree>
  </p:cSld>
  <p:clrMapOvr>
    <a:masterClrMapping/>
  </p:clrMapOvr>
  <p:transition spd="med">
    <p:fade/>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Come back to your GSM client from yesterday</a:t>
            </a:r>
            <a:endParaRPr lang="en-US" dirty="0"/>
          </a:p>
        </p:txBody>
      </p:sp>
      <p:sp>
        <p:nvSpPr>
          <p:cNvPr id="3" name="Content Placeholder 2"/>
          <p:cNvSpPr>
            <a:spLocks noGrp="1"/>
          </p:cNvSpPr>
          <p:nvPr>
            <p:ph idx="1"/>
          </p:nvPr>
        </p:nvSpPr>
        <p:spPr/>
        <p:txBody>
          <a:bodyPr>
            <a:normAutofit/>
          </a:bodyPr>
          <a:lstStyle/>
          <a:p>
            <a:r>
              <a:rPr lang="en-US" sz="2800" dirty="0" smtClean="0"/>
              <a:t>Has anything shifted?</a:t>
            </a:r>
          </a:p>
          <a:p>
            <a:r>
              <a:rPr lang="en-US" sz="2800" dirty="0" smtClean="0"/>
              <a:t>How will you approach this client differently after this workshop?</a:t>
            </a:r>
          </a:p>
          <a:p>
            <a:r>
              <a:rPr lang="en-US" sz="2800" dirty="0" smtClean="0"/>
              <a:t>Commit to changing one/two small things regularly with your GSM client based on what you’ve learned over the past two days</a:t>
            </a:r>
            <a:endParaRPr lang="en-US" sz="28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8834707"/>
      </p:ext>
    </p:extLst>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3738" y="696517"/>
            <a:ext cx="10970241" cy="1398613"/>
          </a:xfrm>
        </p:spPr>
        <p:txBody>
          <a:bodyPr>
            <a:normAutofit fontScale="90000"/>
          </a:bodyPr>
          <a:lstStyle/>
          <a:p>
            <a:pPr>
              <a:defRPr/>
            </a:pPr>
            <a:r>
              <a:rPr lang="en-US" sz="5300" b="1" dirty="0">
                <a:solidFill>
                  <a:schemeClr val="accent1"/>
                </a:solidFill>
                <a:cs typeface="Arial" charset="0"/>
              </a:rPr>
              <a:t>Headline of the San Francisco Chronicle </a:t>
            </a:r>
            <a:r>
              <a:rPr lang="en-US" sz="5300" b="1" dirty="0">
                <a:solidFill>
                  <a:schemeClr val="tx2"/>
                </a:solidFill>
                <a:cs typeface="Arial" charset="0"/>
              </a:rPr>
              <a:t/>
            </a:r>
            <a:br>
              <a:rPr lang="en-US" sz="5300" b="1" dirty="0">
                <a:solidFill>
                  <a:schemeClr val="tx2"/>
                </a:solidFill>
                <a:cs typeface="Arial" charset="0"/>
              </a:rPr>
            </a:br>
            <a:endParaRPr lang="en-US" dirty="0"/>
          </a:p>
        </p:txBody>
      </p:sp>
      <p:sp>
        <p:nvSpPr>
          <p:cNvPr id="3" name="Content Placeholder 2"/>
          <p:cNvSpPr>
            <a:spLocks noGrp="1"/>
          </p:cNvSpPr>
          <p:nvPr>
            <p:ph idx="1"/>
          </p:nvPr>
        </p:nvSpPr>
        <p:spPr>
          <a:xfrm>
            <a:off x="1190315" y="2089549"/>
            <a:ext cx="9974839" cy="4018359"/>
          </a:xfrm>
        </p:spPr>
        <p:txBody>
          <a:bodyPr>
            <a:normAutofit fontScale="32500" lnSpcReduction="20000"/>
          </a:bodyPr>
          <a:lstStyle/>
          <a:p>
            <a:pPr marL="76185" indent="0">
              <a:buNone/>
              <a:defRPr/>
            </a:pPr>
            <a:endParaRPr lang="en-US" sz="3800" dirty="0">
              <a:solidFill>
                <a:schemeClr val="tx2"/>
              </a:solidFill>
              <a:cs typeface="Arial" charset="0"/>
            </a:endParaRPr>
          </a:p>
          <a:p>
            <a:pPr marL="76185" indent="0">
              <a:buNone/>
              <a:defRPr/>
            </a:pPr>
            <a:r>
              <a:rPr lang="en-US" sz="6700" dirty="0">
                <a:solidFill>
                  <a:schemeClr val="tx2"/>
                </a:solidFill>
                <a:cs typeface="Arial" charset="0"/>
              </a:rPr>
              <a:t>Female humpback whale who had become entangled in a </a:t>
            </a:r>
            <a:r>
              <a:rPr lang="en-US" sz="6700" dirty="0" err="1">
                <a:solidFill>
                  <a:schemeClr val="tx2"/>
                </a:solidFill>
                <a:cs typeface="Arial" charset="0"/>
              </a:rPr>
              <a:t>spiderweb</a:t>
            </a:r>
            <a:r>
              <a:rPr lang="en-US" sz="6700" dirty="0">
                <a:solidFill>
                  <a:schemeClr val="tx2"/>
                </a:solidFill>
                <a:cs typeface="Arial" charset="0"/>
              </a:rPr>
              <a:t> of crab traps and line weighted down  by hundreds of pounds of traps that caused her  to struggle to stay afloat. </a:t>
            </a:r>
          </a:p>
          <a:p>
            <a:pPr marL="76185" indent="0">
              <a:buNone/>
              <a:defRPr/>
            </a:pPr>
            <a:r>
              <a:rPr lang="en-US" sz="6700" dirty="0">
                <a:solidFill>
                  <a:schemeClr val="tx2"/>
                </a:solidFill>
                <a:cs typeface="Arial" charset="0"/>
              </a:rPr>
              <a:t>She also had hundreds  of yards of line rope  wrapped around her body, tail,  Torso, and a line tugging in her mouth.</a:t>
            </a:r>
            <a:br>
              <a:rPr lang="en-US" sz="6700" dirty="0">
                <a:solidFill>
                  <a:schemeClr val="tx2"/>
                </a:solidFill>
                <a:cs typeface="Arial" charset="0"/>
              </a:rPr>
            </a:br>
            <a:r>
              <a:rPr lang="en-US" sz="6700" dirty="0">
                <a:solidFill>
                  <a:schemeClr val="tx2"/>
                </a:solidFill>
                <a:cs typeface="Arial" charset="0"/>
              </a:rPr>
              <a:t/>
            </a:r>
            <a:br>
              <a:rPr lang="en-US" sz="6700" dirty="0">
                <a:solidFill>
                  <a:schemeClr val="tx2"/>
                </a:solidFill>
                <a:cs typeface="Arial" charset="0"/>
              </a:rPr>
            </a:br>
            <a:r>
              <a:rPr lang="en-US" sz="6700" dirty="0">
                <a:solidFill>
                  <a:schemeClr val="tx2"/>
                </a:solidFill>
                <a:cs typeface="Arial" charset="0"/>
              </a:rPr>
              <a:t>A fisherman spotted her just east of the </a:t>
            </a:r>
            <a:r>
              <a:rPr lang="en-US" sz="6700" dirty="0" err="1">
                <a:solidFill>
                  <a:schemeClr val="tx2"/>
                </a:solidFill>
                <a:cs typeface="Arial" charset="0"/>
              </a:rPr>
              <a:t>Farallon</a:t>
            </a:r>
            <a:r>
              <a:rPr lang="en-US" sz="6700" dirty="0">
                <a:solidFill>
                  <a:schemeClr val="tx2"/>
                </a:solidFill>
                <a:cs typeface="Arial" charset="0"/>
              </a:rPr>
              <a:t> Islands  and radioed an environmental group for help. </a:t>
            </a:r>
          </a:p>
          <a:p>
            <a:pPr marL="76185" indent="0">
              <a:buNone/>
              <a:defRPr/>
            </a:pPr>
            <a:r>
              <a:rPr lang="en-US" sz="6700" dirty="0">
                <a:solidFill>
                  <a:schemeClr val="tx2"/>
                </a:solidFill>
                <a:cs typeface="Arial" charset="0"/>
              </a:rPr>
              <a:t>Within a few hours, the rescue team arrived and determined that she was so bad off, the only way to save her was to dive in  and untangle her. They worked for hours and eventually freed her.</a:t>
            </a:r>
            <a:endParaRPr lang="en-US" sz="6700" dirty="0"/>
          </a:p>
          <a:p>
            <a:pPr>
              <a:defRPr/>
            </a:pPr>
            <a:endParaRPr lang="en-US" sz="67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92309834"/>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165831" y="1177605"/>
            <a:ext cx="5570674" cy="5942265"/>
          </a:xfrm>
          <a:prstGeom prst="rect">
            <a:avLst/>
          </a:prstGeom>
          <a:noFill/>
        </p:spPr>
        <p:txBody>
          <a:bodyPr lIns="108835" tIns="54418" rIns="108835" bIns="54418">
            <a:spAutoFit/>
          </a:bodyPr>
          <a:lstStyle/>
          <a:p>
            <a:pPr>
              <a:defRPr/>
            </a:pPr>
            <a:r>
              <a:rPr lang="en-US" sz="2300" dirty="0">
                <a:solidFill>
                  <a:schemeClr val="tx2"/>
                </a:solidFill>
                <a:cs typeface="Arial" charset="0"/>
              </a:rPr>
              <a:t/>
            </a:r>
            <a:br>
              <a:rPr lang="en-US" sz="2300" dirty="0">
                <a:solidFill>
                  <a:schemeClr val="tx2"/>
                </a:solidFill>
                <a:cs typeface="Arial" charset="0"/>
              </a:rPr>
            </a:br>
            <a:r>
              <a:rPr lang="en-US" sz="2300" dirty="0">
                <a:solidFill>
                  <a:schemeClr val="tx2"/>
                </a:solidFill>
                <a:cs typeface="Arial" charset="0"/>
              </a:rPr>
              <a:t/>
            </a:r>
            <a:br>
              <a:rPr lang="en-US" sz="2300" dirty="0">
                <a:solidFill>
                  <a:schemeClr val="tx2"/>
                </a:solidFill>
                <a:cs typeface="Arial" charset="0"/>
              </a:rPr>
            </a:br>
            <a:r>
              <a:rPr lang="en-US" sz="2300" dirty="0">
                <a:solidFill>
                  <a:schemeClr val="tx2"/>
                </a:solidFill>
                <a:cs typeface="Arial" charset="0"/>
              </a:rPr>
              <a:t>When she was free, the divers say </a:t>
            </a:r>
          </a:p>
          <a:p>
            <a:pPr>
              <a:defRPr/>
            </a:pPr>
            <a:r>
              <a:rPr lang="en-US" sz="2300" dirty="0">
                <a:solidFill>
                  <a:schemeClr val="tx2"/>
                </a:solidFill>
                <a:cs typeface="Arial" charset="0"/>
              </a:rPr>
              <a:t>she swam in what seemed like </a:t>
            </a:r>
          </a:p>
          <a:p>
            <a:pPr>
              <a:defRPr/>
            </a:pPr>
            <a:r>
              <a:rPr lang="en-US" sz="2300" dirty="0">
                <a:solidFill>
                  <a:schemeClr val="tx2"/>
                </a:solidFill>
                <a:cs typeface="Arial" charset="0"/>
              </a:rPr>
              <a:t>joyous circles. She then came back </a:t>
            </a:r>
          </a:p>
          <a:p>
            <a:pPr>
              <a:defRPr/>
            </a:pPr>
            <a:r>
              <a:rPr lang="en-US" sz="2300" dirty="0">
                <a:solidFill>
                  <a:schemeClr val="tx2"/>
                </a:solidFill>
                <a:cs typeface="Arial" charset="0"/>
              </a:rPr>
              <a:t>to each and every diver, one at a time, </a:t>
            </a:r>
          </a:p>
          <a:p>
            <a:pPr>
              <a:defRPr/>
            </a:pPr>
            <a:r>
              <a:rPr lang="en-US" sz="2300" dirty="0">
                <a:solidFill>
                  <a:schemeClr val="tx2"/>
                </a:solidFill>
                <a:cs typeface="Arial" charset="0"/>
              </a:rPr>
              <a:t>and nudged them, pushed them </a:t>
            </a:r>
          </a:p>
          <a:p>
            <a:pPr>
              <a:defRPr/>
            </a:pPr>
            <a:r>
              <a:rPr lang="en-US" sz="2300" dirty="0">
                <a:solidFill>
                  <a:schemeClr val="tx2"/>
                </a:solidFill>
                <a:cs typeface="Arial" charset="0"/>
              </a:rPr>
              <a:t>gently around as she was thanking them.</a:t>
            </a:r>
            <a:br>
              <a:rPr lang="en-US" sz="2300" dirty="0">
                <a:solidFill>
                  <a:schemeClr val="tx2"/>
                </a:solidFill>
                <a:cs typeface="Arial" charset="0"/>
              </a:rPr>
            </a:br>
            <a:r>
              <a:rPr lang="en-US" sz="2300" dirty="0">
                <a:solidFill>
                  <a:schemeClr val="tx2"/>
                </a:solidFill>
                <a:cs typeface="Arial" charset="0"/>
              </a:rPr>
              <a:t/>
            </a:r>
            <a:br>
              <a:rPr lang="en-US" sz="2300" dirty="0">
                <a:solidFill>
                  <a:schemeClr val="tx2"/>
                </a:solidFill>
                <a:cs typeface="Arial" charset="0"/>
              </a:rPr>
            </a:br>
            <a:r>
              <a:rPr lang="en-US" sz="2300" dirty="0">
                <a:solidFill>
                  <a:schemeClr val="tx2"/>
                </a:solidFill>
                <a:cs typeface="Arial" charset="0"/>
              </a:rPr>
              <a:t>Some said it was the most </a:t>
            </a:r>
          </a:p>
          <a:p>
            <a:pPr>
              <a:defRPr/>
            </a:pPr>
            <a:r>
              <a:rPr lang="en-US" sz="2300" dirty="0">
                <a:solidFill>
                  <a:schemeClr val="tx2"/>
                </a:solidFill>
                <a:cs typeface="Arial" charset="0"/>
              </a:rPr>
              <a:t>incredibly beautiful experience </a:t>
            </a:r>
          </a:p>
          <a:p>
            <a:pPr>
              <a:defRPr/>
            </a:pPr>
            <a:r>
              <a:rPr lang="en-US" sz="2300" dirty="0">
                <a:solidFill>
                  <a:schemeClr val="tx2"/>
                </a:solidFill>
                <a:cs typeface="Arial" charset="0"/>
              </a:rPr>
              <a:t>of their lives. The guy who cut the rope out of her mouth said her eyes were following him the whole time, and he will never be the same.</a:t>
            </a:r>
            <a:r>
              <a:rPr lang="en-US" sz="2300" dirty="0">
                <a:cs typeface="Arial" charset="0"/>
              </a:rPr>
              <a:t/>
            </a:r>
            <a:br>
              <a:rPr lang="en-US" sz="2300" dirty="0">
                <a:cs typeface="Arial" charset="0"/>
              </a:rPr>
            </a:br>
            <a:r>
              <a:rPr lang="en-US" sz="1700" dirty="0">
                <a:cs typeface="Arial" charset="0"/>
              </a:rPr>
              <a:t/>
            </a:r>
            <a:br>
              <a:rPr lang="en-US" sz="1700" dirty="0">
                <a:cs typeface="Arial" charset="0"/>
              </a:rPr>
            </a:br>
            <a:endParaRPr lang="en-US" sz="1700" b="1" dirty="0">
              <a:cs typeface="Arial" charset="0"/>
            </a:endParaRPr>
          </a:p>
        </p:txBody>
      </p:sp>
      <p:pic>
        <p:nvPicPr>
          <p:cNvPr id="64514" name="Picture 2"/>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39553" y="909712"/>
            <a:ext cx="5799811" cy="572393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17539546"/>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1000"/>
                                        <p:tgtEl>
                                          <p:spTgt spid="2">
                                            <p:txEl>
                                              <p:pRg st="5" end="5"/>
                                            </p:txEl>
                                          </p:spTgt>
                                        </p:tgtEl>
                                      </p:cBhvr>
                                    </p:animEffect>
                                    <p:anim calcmode="lin" valueType="num">
                                      <p:cBhvr>
                                        <p:cTn id="3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fade">
                                      <p:cBhvr>
                                        <p:cTn id="41" dur="1000"/>
                                        <p:tgtEl>
                                          <p:spTgt spid="2">
                                            <p:txEl>
                                              <p:pRg st="6" end="6"/>
                                            </p:txEl>
                                          </p:spTgt>
                                        </p:tgtEl>
                                      </p:cBhvr>
                                    </p:animEffect>
                                    <p:anim calcmode="lin" valueType="num">
                                      <p:cBhvr>
                                        <p:cTn id="4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
                                            <p:txEl>
                                              <p:pRg st="7" end="7"/>
                                            </p:txEl>
                                          </p:spTgt>
                                        </p:tgtEl>
                                        <p:attrNameLst>
                                          <p:attrName>style.visibility</p:attrName>
                                        </p:attrNameLst>
                                      </p:cBhvr>
                                      <p:to>
                                        <p:strVal val="visible"/>
                                      </p:to>
                                    </p:set>
                                    <p:animEffect transition="in" filter="fade">
                                      <p:cBhvr>
                                        <p:cTn id="46" dur="1000"/>
                                        <p:tgtEl>
                                          <p:spTgt spid="2">
                                            <p:txEl>
                                              <p:pRg st="7" end="7"/>
                                            </p:txEl>
                                          </p:spTgt>
                                        </p:tgtEl>
                                      </p:cBhvr>
                                    </p:animEffect>
                                    <p:anim calcmode="lin" valueType="num">
                                      <p:cBhvr>
                                        <p:cTn id="4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zones</a:t>
            </a:r>
            <a:endParaRPr lang="en-US" dirty="0"/>
          </a:p>
        </p:txBody>
      </p:sp>
      <p:sp>
        <p:nvSpPr>
          <p:cNvPr id="4" name="Oval 3"/>
          <p:cNvSpPr/>
          <p:nvPr/>
        </p:nvSpPr>
        <p:spPr>
          <a:xfrm>
            <a:off x="2423935" y="3550928"/>
            <a:ext cx="1831399" cy="1385456"/>
          </a:xfrm>
          <a:prstGeom prst="ellipse">
            <a:avLst/>
          </a:prstGeom>
          <a:noFill/>
          <a:ln w="63500">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8000"/>
                </a:solidFill>
              </a:rPr>
              <a:t>Comfort zone</a:t>
            </a:r>
            <a:endParaRPr lang="en-US" dirty="0">
              <a:solidFill>
                <a:srgbClr val="008000"/>
              </a:solidFill>
            </a:endParaRPr>
          </a:p>
        </p:txBody>
      </p:sp>
      <p:sp>
        <p:nvSpPr>
          <p:cNvPr id="6" name="Oval 5"/>
          <p:cNvSpPr/>
          <p:nvPr/>
        </p:nvSpPr>
        <p:spPr>
          <a:xfrm>
            <a:off x="4600926" y="1417641"/>
            <a:ext cx="5124848" cy="3371273"/>
          </a:xfrm>
          <a:prstGeom prst="ellipse">
            <a:avLst/>
          </a:prstGeom>
          <a:noFill/>
          <a:ln w="63500">
            <a:solidFill>
              <a:srgbClr val="E700E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E700E7"/>
                </a:solidFill>
              </a:rPr>
              <a:t>Where the magic happens</a:t>
            </a:r>
            <a:endParaRPr lang="en-US" dirty="0">
              <a:solidFill>
                <a:srgbClr val="E700E7"/>
              </a:solidFill>
            </a:endParaRPr>
          </a:p>
        </p:txBody>
      </p:sp>
      <p:sp>
        <p:nvSpPr>
          <p:cNvPr id="7" name="Oval 6"/>
          <p:cNvSpPr/>
          <p:nvPr/>
        </p:nvSpPr>
        <p:spPr>
          <a:xfrm>
            <a:off x="1555410" y="2680784"/>
            <a:ext cx="3816703" cy="2789527"/>
          </a:xfrm>
          <a:prstGeom prst="ellipse">
            <a:avLst/>
          </a:prstGeom>
          <a:noFill/>
          <a:ln w="63500" cmpd="sng">
            <a:solidFill>
              <a:schemeClr val="tx2">
                <a:lumMod val="60000"/>
                <a:lumOff val="4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dirty="0" smtClean="0">
                <a:solidFill>
                  <a:srgbClr val="0000FF"/>
                </a:solidFill>
              </a:rPr>
              <a:t>Self-care zone</a:t>
            </a:r>
            <a:endParaRPr lang="en-US" sz="1600" dirty="0">
              <a:solidFill>
                <a:srgbClr val="0000FF"/>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6363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095090" y="1660924"/>
            <a:ext cx="10369132" cy="4695770"/>
          </a:xfrm>
          <a:prstGeom prst="rect">
            <a:avLst/>
          </a:prstGeom>
          <a:noFill/>
        </p:spPr>
        <p:txBody>
          <a:bodyPr lIns="108835" tIns="54418" rIns="108835" bIns="54418">
            <a:spAutoFit/>
          </a:bodyPr>
          <a:lstStyle/>
          <a:p>
            <a:pPr>
              <a:defRPr/>
            </a:pPr>
            <a:r>
              <a:rPr lang="en-US" sz="2800" b="1" dirty="0">
                <a:solidFill>
                  <a:schemeClr val="tx2"/>
                </a:solidFill>
                <a:latin typeface="Chalkboard"/>
                <a:cs typeface="Chalkboard"/>
              </a:rPr>
              <a:t>May you, and all those you love, be so blessed and fortunate to be surrounded by people who will help you get untangled from the words and stories that are binding you. </a:t>
            </a:r>
          </a:p>
          <a:p>
            <a:pPr>
              <a:defRPr/>
            </a:pPr>
            <a:endParaRPr lang="en-US" sz="2800" b="1" dirty="0">
              <a:solidFill>
                <a:schemeClr val="tx2"/>
              </a:solidFill>
              <a:latin typeface="Chalkboard"/>
              <a:cs typeface="Chalkboard"/>
            </a:endParaRPr>
          </a:p>
          <a:p>
            <a:pPr>
              <a:defRPr/>
            </a:pPr>
            <a:r>
              <a:rPr lang="en-US" sz="2800" b="1" dirty="0">
                <a:solidFill>
                  <a:schemeClr val="tx2"/>
                </a:solidFill>
                <a:latin typeface="Chalkboard"/>
                <a:cs typeface="Chalkboard"/>
              </a:rPr>
              <a:t>And, may you always know </a:t>
            </a:r>
          </a:p>
          <a:p>
            <a:pPr>
              <a:defRPr/>
            </a:pPr>
            <a:r>
              <a:rPr lang="en-US" sz="2800" b="1" dirty="0">
                <a:solidFill>
                  <a:schemeClr val="tx2"/>
                </a:solidFill>
                <a:latin typeface="Chalkboard"/>
                <a:cs typeface="Chalkboard"/>
              </a:rPr>
              <a:t>the joy of giving and receiving gratitude.</a:t>
            </a:r>
          </a:p>
          <a:p>
            <a:pPr>
              <a:defRPr/>
            </a:pPr>
            <a:endParaRPr lang="en-US" sz="2800" b="1" dirty="0">
              <a:solidFill>
                <a:schemeClr val="tx2"/>
              </a:solidFill>
              <a:latin typeface="+mj-lt"/>
              <a:cs typeface="Arial" charset="0"/>
            </a:endParaRPr>
          </a:p>
          <a:p>
            <a:pPr>
              <a:defRPr/>
            </a:pPr>
            <a:endParaRPr lang="en-US" sz="2800" b="1" dirty="0">
              <a:solidFill>
                <a:schemeClr val="tx2"/>
              </a:solidFill>
              <a:latin typeface="+mj-lt"/>
              <a:cs typeface="Arial" charset="0"/>
            </a:endParaRPr>
          </a:p>
          <a:p>
            <a:pPr>
              <a:defRPr/>
            </a:pPr>
            <a:r>
              <a:rPr lang="en-US" sz="2800" b="1" dirty="0" smtClean="0">
                <a:solidFill>
                  <a:schemeClr val="tx2"/>
                </a:solidFill>
                <a:latin typeface="+mj-lt"/>
                <a:cs typeface="Arial" charset="0"/>
              </a:rPr>
              <a:t>Matthew email</a:t>
            </a:r>
            <a:endParaRPr lang="en-US" sz="2800" b="1" dirty="0">
              <a:solidFill>
                <a:schemeClr val="tx2"/>
              </a:solidFill>
              <a:latin typeface="+mj-lt"/>
              <a:cs typeface="Arial" charset="0"/>
            </a:endParaRPr>
          </a:p>
          <a:p>
            <a:pPr>
              <a:defRPr/>
            </a:pPr>
            <a:r>
              <a:rPr lang="en-US" sz="2800" b="1" dirty="0" err="1" smtClean="0">
                <a:solidFill>
                  <a:schemeClr val="tx2"/>
                </a:solidFill>
                <a:latin typeface="+mj-lt"/>
                <a:cs typeface="Arial" charset="0"/>
              </a:rPr>
              <a:t>aisling@actnowireland.com</a:t>
            </a:r>
            <a:endParaRPr lang="en-US" sz="2800" b="1" dirty="0">
              <a:solidFill>
                <a:schemeClr val="tx2"/>
              </a:solidFill>
              <a:latin typeface="+mj-lt"/>
              <a:cs typeface="Arial" charset="0"/>
            </a:endParaRPr>
          </a:p>
          <a:p>
            <a:pPr>
              <a:defRPr/>
            </a:pPr>
            <a:endParaRPr lang="en-US" dirty="0">
              <a:cs typeface="Arial"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68337228"/>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smtClean="0"/>
              <a:t>Questions?  </a:t>
            </a:r>
            <a:r>
              <a:rPr lang="fr-FR" dirty="0" err="1" smtClean="0"/>
              <a:t>Comments</a:t>
            </a:r>
            <a:r>
              <a:rPr lang="fr-FR" dirty="0" smtClean="0"/>
              <a:t>?</a:t>
            </a:r>
            <a:endParaRPr lang="fr-FR" dirty="0"/>
          </a:p>
        </p:txBody>
      </p:sp>
      <p:sp>
        <p:nvSpPr>
          <p:cNvPr id="2" name="Text Placeholder 1"/>
          <p:cNvSpPr>
            <a:spLocks noGrp="1"/>
          </p:cNvSpPr>
          <p:nvPr>
            <p:ph type="body" idx="1"/>
          </p:nvPr>
        </p:nvSpPr>
        <p:spPr/>
        <p:txBody>
          <a:bodyPr/>
          <a:lstStyle/>
          <a:p>
            <a:endParaRPr lang="fr-F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Bring to mind one GSM client you work with</a:t>
            </a:r>
            <a:endParaRPr lang="en-US" dirty="0"/>
          </a:p>
        </p:txBody>
      </p:sp>
      <p:sp>
        <p:nvSpPr>
          <p:cNvPr id="3" name="Content Placeholder 2"/>
          <p:cNvSpPr>
            <a:spLocks noGrp="1"/>
          </p:cNvSpPr>
          <p:nvPr>
            <p:ph idx="1"/>
          </p:nvPr>
        </p:nvSpPr>
        <p:spPr/>
        <p:txBody>
          <a:bodyPr>
            <a:normAutofit/>
          </a:bodyPr>
          <a:lstStyle/>
          <a:p>
            <a:r>
              <a:rPr lang="en-US" sz="2800" dirty="0" smtClean="0"/>
              <a:t>Write a brief history</a:t>
            </a:r>
          </a:p>
          <a:p>
            <a:r>
              <a:rPr lang="en-US" sz="2800" dirty="0" smtClean="0"/>
              <a:t>Write down what therapeutic interventions you have applied so far and assess these in terms of workability- have they helped or not?</a:t>
            </a:r>
          </a:p>
          <a:p>
            <a:r>
              <a:rPr lang="en-US" sz="2800" dirty="0" smtClean="0"/>
              <a:t>Write down your case conceptualization- why is your client experiencing what they are experiencing in this moment?  And what will help them in your work together?</a:t>
            </a:r>
            <a:endParaRPr lang="en-US" sz="28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311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464462" y="4449737"/>
            <a:ext cx="3928450" cy="1066801"/>
          </a:xfrm>
        </p:spPr>
        <p:txBody>
          <a:bodyPr>
            <a:normAutofit fontScale="90000"/>
          </a:bodyPr>
          <a:lstStyle/>
          <a:p>
            <a:pPr fontAlgn="auto">
              <a:spcAft>
                <a:spcPts val="0"/>
              </a:spcAft>
              <a:defRPr/>
            </a:pPr>
            <a:r>
              <a:rPr lang="en-US" dirty="0" err="1" smtClean="0">
                <a:ea typeface="+mj-ea"/>
                <a:cs typeface="+mj-cs"/>
              </a:rPr>
              <a:t>Mohini</a:t>
            </a:r>
            <a:r>
              <a:rPr lang="en-US" dirty="0" smtClean="0">
                <a:ea typeface="+mj-ea"/>
                <a:cs typeface="+mj-cs"/>
              </a:rPr>
              <a:t/>
            </a:r>
            <a:br>
              <a:rPr lang="en-US" dirty="0" smtClean="0">
                <a:ea typeface="+mj-ea"/>
                <a:cs typeface="+mj-cs"/>
              </a:rPr>
            </a:br>
            <a:r>
              <a:rPr lang="en-US" dirty="0" smtClean="0">
                <a:cs typeface="+mj-cs"/>
              </a:rPr>
              <a:t>(Tara Brach)</a:t>
            </a:r>
            <a:endParaRPr lang="en-US" dirty="0">
              <a:ea typeface="+mj-ea"/>
              <a:cs typeface="+mj-cs"/>
            </a:endParaRPr>
          </a:p>
        </p:txBody>
      </p:sp>
      <p:sp>
        <p:nvSpPr>
          <p:cNvPr id="11266" name="Content Placeholder 2"/>
          <p:cNvSpPr>
            <a:spLocks noGrp="1"/>
          </p:cNvSpPr>
          <p:nvPr>
            <p:ph idx="1"/>
          </p:nvPr>
        </p:nvSpPr>
        <p:spPr>
          <a:xfrm>
            <a:off x="227011" y="457200"/>
            <a:ext cx="8464462" cy="6753580"/>
          </a:xfrm>
          <a:prstGeom prst="rect">
            <a:avLst/>
          </a:prstGeom>
        </p:spPr>
        <p:txBody>
          <a:bodyPr>
            <a:normAutofit/>
          </a:bodyPr>
          <a:lstStyle/>
          <a:p>
            <a:pPr marL="136525" indent="0">
              <a:buFont typeface="Wingdings 2" charset="0"/>
              <a:buNone/>
            </a:pPr>
            <a:r>
              <a:rPr lang="en-US" sz="1600" dirty="0" err="1">
                <a:latin typeface="Book Antiqua" charset="0"/>
              </a:rPr>
              <a:t>Mohini</a:t>
            </a:r>
            <a:r>
              <a:rPr lang="en-US" sz="1600" dirty="0">
                <a:latin typeface="Book Antiqua" charset="0"/>
              </a:rPr>
              <a:t> was a regal white tiger who lived for many years at the Washington DC National Zoo. For most of those years her home was in the old lion house—a typical twelve-by-twelve-foot cage with iron bars and a cement floor. </a:t>
            </a:r>
            <a:r>
              <a:rPr lang="en-US" sz="1600" dirty="0" err="1">
                <a:latin typeface="Book Antiqua" charset="0"/>
              </a:rPr>
              <a:t>Mohini</a:t>
            </a:r>
            <a:r>
              <a:rPr lang="en-US" sz="1600" dirty="0">
                <a:latin typeface="Book Antiqua" charset="0"/>
              </a:rPr>
              <a:t> spent her days pacing restlessly back and forth in her cramped quarters. Eventually, biologists and staff worked together to create a natural habitat for her. Covering several acres, it had hills, trees, a pond and a </a:t>
            </a:r>
            <a:r>
              <a:rPr lang="en-US" sz="1600" dirty="0" smtClean="0">
                <a:latin typeface="Book Antiqua" charset="0"/>
              </a:rPr>
              <a:t>variety </a:t>
            </a:r>
            <a:r>
              <a:rPr lang="en-US" sz="1600" dirty="0">
                <a:latin typeface="Book Antiqua" charset="0"/>
              </a:rPr>
              <a:t>of vegetation. With excitement and anticipation they released </a:t>
            </a:r>
            <a:r>
              <a:rPr lang="en-US" sz="1600" dirty="0" err="1">
                <a:latin typeface="Book Antiqua" charset="0"/>
              </a:rPr>
              <a:t>Mohini</a:t>
            </a:r>
            <a:r>
              <a:rPr lang="en-US" sz="1600" dirty="0">
                <a:latin typeface="Book Antiqua" charset="0"/>
              </a:rPr>
              <a:t> into her new and expansive environment. But it was too late. The tiger immediately sought refuge in a corner of the compound, where she lived for the remainder of her life. </a:t>
            </a:r>
            <a:r>
              <a:rPr lang="en-US" sz="1600" dirty="0" err="1">
                <a:latin typeface="Book Antiqua" charset="0"/>
              </a:rPr>
              <a:t>Mohini</a:t>
            </a:r>
            <a:r>
              <a:rPr lang="en-US" sz="1600" dirty="0">
                <a:latin typeface="Book Antiqua" charset="0"/>
              </a:rPr>
              <a:t> paced and paced in that corner until an area twelve-by-twelve feet was worn bare of grass.</a:t>
            </a:r>
          </a:p>
          <a:p>
            <a:pPr marL="136525" indent="0">
              <a:buFont typeface="Wingdings 2" charset="0"/>
              <a:buNone/>
            </a:pPr>
            <a:r>
              <a:rPr lang="en-US" sz="1600" dirty="0">
                <a:latin typeface="Book Antiqua" charset="0"/>
              </a:rPr>
              <a:t>Perhaps the biggest tragedy in our lives is that freedom is possible, yet we can pass our years trapped in the same old patterns. Entangled in the trance of unworthiness, we grow accustomed to caging ourselves in with self-judgment and anxiety, with restlessness and dissatisfaction. </a:t>
            </a:r>
            <a:r>
              <a:rPr lang="en-US" sz="1600" dirty="0" smtClean="0">
                <a:latin typeface="Book Antiqua" charset="0"/>
              </a:rPr>
              <a:t>Like </a:t>
            </a:r>
            <a:r>
              <a:rPr lang="en-US" sz="1600" dirty="0" err="1">
                <a:latin typeface="Book Antiqua" charset="0"/>
              </a:rPr>
              <a:t>Mohini</a:t>
            </a:r>
            <a:r>
              <a:rPr lang="en-US" sz="1600" dirty="0">
                <a:latin typeface="Book Antiqua" charset="0"/>
              </a:rPr>
              <a:t>, we grow incapable of accessing the freedom and peace that are our birthright. We may want to love other people without holding back, to feel authentic, to breathe in the beauty around us, to dance and sing. Yet each day we listen to inner voices that keep our life small. Even if we were to win millions of dollars in the lottery or marry the perfect person, as long as we feel not good enough we won’t be able to enjoy the possibilities before us. Unlike </a:t>
            </a:r>
            <a:r>
              <a:rPr lang="en-US" sz="1600" dirty="0" err="1">
                <a:latin typeface="Book Antiqua" charset="0"/>
              </a:rPr>
              <a:t>Mohini</a:t>
            </a:r>
            <a:r>
              <a:rPr lang="en-US" sz="1600" dirty="0">
                <a:latin typeface="Book Antiqua" charset="0"/>
              </a:rPr>
              <a:t>, however, we can learn to recognize when we are keeping ourselves trapped by our own beliefs and fears. We can see how we are wasting our precious lives.</a:t>
            </a:r>
          </a:p>
        </p:txBody>
      </p:sp>
      <p:pic>
        <p:nvPicPr>
          <p:cNvPr id="3" name="Picture 2" descr="Mohihini.jp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64462" y="0"/>
            <a:ext cx="3724363" cy="3797300"/>
          </a:xfrm>
          <a:prstGeom prst="rect">
            <a:avLst/>
          </a:prstGeom>
        </p:spPr>
      </p:pic>
      <p:pic>
        <p:nvPicPr>
          <p:cNvPr id="5" name="Picture 4" descr="Mohihini.jpg"/>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8616862" y="152400"/>
            <a:ext cx="3724363" cy="37973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660516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Mohini</a:t>
            </a:r>
            <a:endParaRPr lang="en-US" dirty="0"/>
          </a:p>
        </p:txBody>
      </p:sp>
      <p:sp>
        <p:nvSpPr>
          <p:cNvPr id="3" name="Content Placeholder 2"/>
          <p:cNvSpPr>
            <a:spLocks noGrp="1"/>
          </p:cNvSpPr>
          <p:nvPr>
            <p:ph idx="1"/>
          </p:nvPr>
        </p:nvSpPr>
        <p:spPr/>
        <p:txBody>
          <a:bodyPr>
            <a:normAutofit lnSpcReduction="10000"/>
          </a:bodyPr>
          <a:lstStyle/>
          <a:p>
            <a:r>
              <a:rPr lang="en-US" dirty="0" smtClean="0"/>
              <a:t>When have you felt closeted/stuck (in a 12 X 12)? (Important- you do not need to identify as GSM in order to feel constrained by societies expectations of gender and sexuality- make this unique to you)</a:t>
            </a:r>
          </a:p>
          <a:p>
            <a:r>
              <a:rPr lang="en-US" dirty="0" smtClean="0"/>
              <a:t>Name one thing you have done to keep yourself in that 12 X 12/Closet</a:t>
            </a:r>
          </a:p>
          <a:p>
            <a:r>
              <a:rPr lang="en-US" dirty="0" smtClean="0"/>
              <a:t>Acknowledge your toward and away moves within this workshop</a:t>
            </a:r>
          </a:p>
          <a:p>
            <a:r>
              <a:rPr lang="en-US" dirty="0" smtClean="0"/>
              <a:t>Write down your four answers anonymously &amp; give to one of the facilitators if willing</a:t>
            </a:r>
          </a:p>
          <a:p>
            <a:r>
              <a:rPr lang="en-US" dirty="0" smtClean="0"/>
              <a:t>Take 3-5 minutes to read what people have wrote in silence</a:t>
            </a:r>
          </a:p>
          <a:p>
            <a:r>
              <a:rPr lang="en-US" dirty="0" smtClean="0"/>
              <a:t>What did you notice?</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138702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PROJECT_OPEN" val="0"/>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UDIO_ID" val="308"/>
  <p:tag name="TIMELINE" val="80.7/111.2"/>
  <p:tag name="ELAPSEDTIME" val="121.1"/>
  <p:tag name="ARTICULATE_SLIDE_NAV" val="28"/>
  <p:tag name="ARTICULATE_SLIDE_GUID" val="2549d47c-14b2-474e-8517-0bdf6ea9c100"/>
  <p:tag name="ARTICULATE_SLIDE_THUMBNAIL_REFRESH" val="1"/>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NIM_SPRITE_COUNT" val=" 6"/>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6A61CCE-2B92-4C9F-B2F8-A258F57499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6E64CE5-9A2F-4A86-9018-E796DAC27755}">
  <ds:schemaRefs>
    <ds:schemaRef ds:uri="http://schemas.microsoft.com/sharepoint/v3/contenttype/forms"/>
  </ds:schemaRefs>
</ds:datastoreItem>
</file>

<file path=customXml/itemProps3.xml><?xml version="1.0" encoding="utf-8"?>
<ds:datastoreItem xmlns:ds="http://schemas.openxmlformats.org/officeDocument/2006/customXml" ds:itemID="{34EE5782-39D8-4BC2-8DC6-EBA73BB7908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Revolution.thmx</Template>
  <TotalTime>5575</TotalTime>
  <Words>3665</Words>
  <Application>Microsoft Macintosh PowerPoint</Application>
  <PresentationFormat>Custom</PresentationFormat>
  <Paragraphs>374</Paragraphs>
  <Slides>61</Slides>
  <Notes>15</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61</vt:i4>
      </vt:variant>
    </vt:vector>
  </HeadingPairs>
  <TitlesOfParts>
    <vt:vector size="63" baseType="lpstr">
      <vt:lpstr>Revolution</vt:lpstr>
      <vt:lpstr>CorelDRAW</vt:lpstr>
      <vt:lpstr>Mindfulness and Acceptance for Gender &amp; Sexual Minorities:  Strategies to Foster Self-Compassion, Connection, and Equality</vt:lpstr>
      <vt:lpstr>Checking in with Where We Are</vt:lpstr>
      <vt:lpstr>Slide 3</vt:lpstr>
      <vt:lpstr>Aspiration for this Training</vt:lpstr>
      <vt:lpstr>Two Kinds of Skills that Increase Your Potency as an Agent of Change</vt:lpstr>
      <vt:lpstr>3 zones</vt:lpstr>
      <vt:lpstr>Bring to mind one GSM client you work with</vt:lpstr>
      <vt:lpstr>Mohini (Tara Brach)</vt:lpstr>
      <vt:lpstr>Mohini</vt:lpstr>
      <vt:lpstr>Setting an Intention</vt:lpstr>
      <vt:lpstr>Slide 11</vt:lpstr>
      <vt:lpstr>Rejection and isolation profoundly affect GSM lives</vt:lpstr>
      <vt:lpstr>Kicked Out: LGBT Youth</vt:lpstr>
      <vt:lpstr>Lisa Diamond Block</vt:lpstr>
      <vt:lpstr>Afternoon Block 1</vt:lpstr>
      <vt:lpstr>Minority Stress and Stigma</vt:lpstr>
      <vt:lpstr>Slide 17</vt:lpstr>
      <vt:lpstr>Targeting Emotion Dysregulation</vt:lpstr>
      <vt:lpstr>Slide 19</vt:lpstr>
      <vt:lpstr>Slide 20</vt:lpstr>
      <vt:lpstr>Slide 21</vt:lpstr>
      <vt:lpstr>Slide 22</vt:lpstr>
      <vt:lpstr>Exploring our own Histories</vt:lpstr>
      <vt:lpstr>Lyrics: Leviticus: Faggot</vt:lpstr>
      <vt:lpstr>Video</vt:lpstr>
      <vt:lpstr>Sexuality &amp; Gender Life History</vt:lpstr>
      <vt:lpstr>GSM Hexaflex Processes in the Life History</vt:lpstr>
      <vt:lpstr>Afternoon Block 2 </vt:lpstr>
      <vt:lpstr>Clinically Relevant Behaviors (CRBs) are the operants that are the HEART of FAP</vt:lpstr>
      <vt:lpstr> CLINICALLY RELEVANT BEHAVIORS (CRBs)</vt:lpstr>
      <vt:lpstr>Slide 31</vt:lpstr>
      <vt:lpstr>Reinforcing Strategies:  Where are you speaking from?</vt:lpstr>
      <vt:lpstr>Slide 33</vt:lpstr>
      <vt:lpstr>3 zones</vt:lpstr>
      <vt:lpstr>Adapted Intimacy Generating Questions</vt:lpstr>
      <vt:lpstr>Real-Play</vt:lpstr>
      <vt:lpstr>Slide 37</vt:lpstr>
      <vt:lpstr>Your Turn: Adapted Intimacy Generating Questions (Aron et al., 1997)</vt:lpstr>
      <vt:lpstr>What do you need now?</vt:lpstr>
      <vt:lpstr>Day 2 Block 1</vt:lpstr>
      <vt:lpstr>Let’s connect to a GSM Client that You’ve Struggled With</vt:lpstr>
      <vt:lpstr>Slide 42</vt:lpstr>
      <vt:lpstr>Your Turn: Connect to a GSM Client that You’ve Struggled With</vt:lpstr>
      <vt:lpstr>What do you need now?</vt:lpstr>
      <vt:lpstr>Day 2 Block 2</vt:lpstr>
      <vt:lpstr>   Who are y0u?</vt:lpstr>
      <vt:lpstr> </vt:lpstr>
      <vt:lpstr>LGBTQQIAP…</vt:lpstr>
      <vt:lpstr>Gendermap</vt:lpstr>
      <vt:lpstr>http://thegenderbook.tumblr.com</vt:lpstr>
      <vt:lpstr>Pronoun Etiquette </vt:lpstr>
      <vt:lpstr>Day 2 Block 3</vt:lpstr>
      <vt:lpstr>Day 2 Block 4 </vt:lpstr>
      <vt:lpstr>Let’s look at our lives in terms of workability</vt:lpstr>
      <vt:lpstr>Let’s look at our lives in terms of workability</vt:lpstr>
      <vt:lpstr>Tonglen</vt:lpstr>
      <vt:lpstr>Come back to your GSM client from yesterday</vt:lpstr>
      <vt:lpstr>Headline of the San Francisco Chronicle  </vt:lpstr>
      <vt:lpstr>Slide 59</vt:lpstr>
      <vt:lpstr>Slide 60</vt:lpstr>
      <vt:lpstr>Questions?  Comments?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Disposition Titre</dc:title>
  <cp:lastModifiedBy>Matthew Skinta, Ph.D.</cp:lastModifiedBy>
  <cp:revision>24</cp:revision>
  <dcterms:created xsi:type="dcterms:W3CDTF">2016-06-15T05:07:33Z</dcterms:created>
  <dcterms:modified xsi:type="dcterms:W3CDTF">2016-06-16T14:31:55Z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IsMyDocuments">
    <vt:bool>true</vt:bool>
  </property>
</Properties>
</file>